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15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6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7.xml" ContentType="application/vnd.openxmlformats-officedocument.drawingml.chartshapes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18.xml" ContentType="application/vnd.openxmlformats-officedocument.drawingml.chartshapes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19.xml" ContentType="application/vnd.openxmlformats-officedocument.drawingml.chartshapes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20.xml" ContentType="application/vnd.openxmlformats-officedocument.drawingml.chartshapes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21.xml" ContentType="application/vnd.openxmlformats-officedocument.drawingml.chartshapes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22.xml" ContentType="application/vnd.openxmlformats-officedocument.drawingml.chartshapes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7" r:id="rId3"/>
    <p:sldId id="268" r:id="rId4"/>
    <p:sldId id="276" r:id="rId5"/>
    <p:sldId id="277" r:id="rId6"/>
    <p:sldId id="279" r:id="rId7"/>
    <p:sldId id="278" r:id="rId8"/>
    <p:sldId id="280" r:id="rId9"/>
    <p:sldId id="281" r:id="rId10"/>
    <p:sldId id="283" r:id="rId11"/>
    <p:sldId id="284" r:id="rId12"/>
    <p:sldId id="282" r:id="rId13"/>
    <p:sldId id="269" r:id="rId14"/>
    <p:sldId id="286" r:id="rId15"/>
    <p:sldId id="285" r:id="rId16"/>
    <p:sldId id="287" r:id="rId17"/>
  </p:sldIdLst>
  <p:sldSz cx="18288000" cy="10287000"/>
  <p:notesSz cx="6808788" cy="9940925"/>
  <p:embeddedFontLst>
    <p:embeddedFont>
      <p:font typeface="Century Gothic" panose="020B0502020202020204" pitchFamily="34" charset="0"/>
      <p:regular r:id="rId20"/>
      <p:bold r:id="rId21"/>
      <p:italic r:id="rId22"/>
      <p:boldItalic r:id="rId23"/>
    </p:embeddedFont>
    <p:embeddedFont>
      <p:font typeface="Impact" panose="020B0806030902050204" pitchFamily="34" charset="0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arzyna Piotrowska" initials="KP" lastIdx="1" clrIdx="0">
    <p:extLst>
      <p:ext uri="{19B8F6BF-5375-455C-9EA6-DF929625EA0E}">
        <p15:presenceInfo xmlns:p15="http://schemas.microsoft.com/office/powerpoint/2012/main" userId="S::katarzyna_piotrowska@goodyear.com::b254a946-63e0-4ef5-a638-7f8dc58d68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03"/>
    <a:srgbClr val="E66E25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30" autoAdjust="0"/>
    <p:restoredTop sz="94660"/>
  </p:normalViewPr>
  <p:slideViewPr>
    <p:cSldViewPr showGuides="1">
      <p:cViewPr varScale="1">
        <p:scale>
          <a:sx n="85" d="100"/>
          <a:sy n="85" d="100"/>
        </p:scale>
        <p:origin x="162" y="10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21" d="100"/>
          <a:sy n="121" d="100"/>
        </p:scale>
        <p:origin x="3012" y="114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chartUserShapes" Target="../drawings/drawing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chartUserShapes" Target="../drawings/drawing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pozostałych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98.5</c:v>
                </c:pt>
                <c:pt idx="1">
                  <c:v>65.599999999999994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Sheet1!$C$2:$C$3</c:f>
              <c:numCache>
                <c:formatCode>#\ ##0.0</c:formatCode>
                <c:ptCount val="2"/>
                <c:pt idx="0">
                  <c:v>1412.2</c:v>
                </c:pt>
                <c:pt idx="1">
                  <c:v>1324.7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8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inorUnit val="5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pozostałych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54.9</c:v>
                </c:pt>
                <c:pt idx="1">
                  <c:v>28.3</c:v>
                </c:pt>
                <c:pt idx="2">
                  <c:v>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</c:formatCode>
                <c:ptCount val="3"/>
                <c:pt idx="0">
                  <c:v>706.2</c:v>
                </c:pt>
                <c:pt idx="1">
                  <c:v>660</c:v>
                </c:pt>
                <c:pt idx="2">
                  <c:v>664.6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0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481347077317733E-2"/>
          <c:y val="0.23978148057659418"/>
          <c:w val="0.96503730584536451"/>
          <c:h val="0.600722013193256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98.5</c:v>
                </c:pt>
                <c:pt idx="1">
                  <c:v>65.599999999999994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pozostałych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54.9</c:v>
                </c:pt>
                <c:pt idx="1">
                  <c:v>28.3</c:v>
                </c:pt>
                <c:pt idx="2">
                  <c:v>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Marża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1.7481347077317733E-2"/>
          <c:y val="0.23978148057659418"/>
          <c:w val="0.96503730584536451"/>
          <c:h val="0.600722013193256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9460668533262429E-3"/>
                  <c:y val="-2.4053285705627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92-4B1C-A594-12343139B986}"/>
                </c:ext>
              </c:extLst>
            </c:dLbl>
            <c:dLbl>
              <c:idx val="1"/>
              <c:layout>
                <c:manualLayout>
                  <c:x val="-4.7676401119957452E-3"/>
                  <c:y val="-1.2026879602412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A5-4B8E-836A-40BC19DE39C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#,##0.00</c:formatCode>
                <c:ptCount val="2"/>
                <c:pt idx="0">
                  <c:v>6.3E-2</c:v>
                </c:pt>
                <c:pt idx="1">
                  <c:v>0.157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5-4F70-9FAE-EC2DEB7F6D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331868879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Marża</a:t>
            </a:r>
          </a:p>
        </c:rich>
      </c:tx>
      <c:layout>
        <c:manualLayout>
          <c:xMode val="edge"/>
          <c:yMode val="edge"/>
          <c:x val="0.41757488425925926"/>
          <c:y val="2.7560763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1.6168981481481482E-2"/>
          <c:y val="0.28662932871548968"/>
          <c:w val="0.87505787037037053"/>
          <c:h val="0.572764339405195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pozostałych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2048611111111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D19-43EA-866C-8224DE13B410}"/>
                </c:ext>
              </c:extLst>
            </c:dLbl>
            <c:dLbl>
              <c:idx val="1"/>
              <c:layout>
                <c:manualLayout>
                  <c:x val="2.9398148148148148E-3"/>
                  <c:y val="0.110243055555555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5E-45FD-A143-0351288DD9DD}"/>
                </c:ext>
              </c:extLst>
            </c:dLbl>
            <c:dLbl>
              <c:idx val="2"/>
              <c:layout>
                <c:manualLayout>
                  <c:x val="-1.4699074074075152E-3"/>
                  <c:y val="8.8194444444444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E9-42C4-B00C-FBC022DA9BC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##0.000</c:formatCode>
                <c:ptCount val="3"/>
                <c:pt idx="0">
                  <c:v>5.8000000000000003E-2</c:v>
                </c:pt>
                <c:pt idx="1">
                  <c:v>0.16300000000000001</c:v>
                </c:pt>
                <c:pt idx="2">
                  <c:v>0.155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E-46D7-93F7-9A3A9DCA99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0.1"/>
          <c:min val="-5.000000000000001E-2"/>
        </c:scaling>
        <c:delete val="1"/>
        <c:axPos val="l"/>
        <c:numFmt formatCode="#,##0.00" sourceLinked="0"/>
        <c:majorTickMark val="out"/>
        <c:minorTickMark val="none"/>
        <c:tickLblPos val="nextTo"/>
        <c:crossAx val="1331868879"/>
        <c:crosses val="autoZero"/>
        <c:crossBetween val="between"/>
        <c:majorUnit val="4.0000000000000008E-2"/>
        <c:minorUnit val="4.000000000000001E-3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481347077317733E-2"/>
          <c:y val="0.23978148057659418"/>
          <c:w val="0.96503730584536451"/>
          <c:h val="0.600722013193256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od jednostek powiązanych2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E66E2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D33-431F-B0C0-CBB3F5EC9B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Sheet1!$C$2:$C$3</c:f>
              <c:numCache>
                <c:formatCode>#\ ##0.0</c:formatCode>
                <c:ptCount val="2"/>
                <c:pt idx="0">
                  <c:v>1412.2</c:v>
                </c:pt>
                <c:pt idx="1">
                  <c:v>1324.7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7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rgbClr val="E66E2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</c:formatCode>
                <c:ptCount val="3"/>
                <c:pt idx="0">
                  <c:v>706.2</c:v>
                </c:pt>
                <c:pt idx="1">
                  <c:v>660</c:v>
                </c:pt>
                <c:pt idx="2">
                  <c:v>664.6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40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Marża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1.7481347077317733E-2"/>
          <c:y val="0.23978148057659418"/>
          <c:w val="0.96503730584536451"/>
          <c:h val="0.600722013193256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rgbClr val="E66E2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4052812206430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F43-4F11-9751-CAA36F56A553}"/>
                </c:ext>
              </c:extLst>
            </c:dLbl>
            <c:dLbl>
              <c:idx val="1"/>
              <c:layout>
                <c:manualLayout>
                  <c:x val="-4.7676401119957452E-3"/>
                  <c:y val="1.2026879602412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74-419A-9909-BF0FC82878C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##0.000</c:formatCode>
                <c:ptCount val="2"/>
                <c:pt idx="0">
                  <c:v>6.5000000000000002E-2</c:v>
                </c:pt>
                <c:pt idx="1">
                  <c:v>4.3999999999999997E-2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5-4F70-9FAE-EC2DEB7F6D7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0.18000000000000002"/>
        </c:scaling>
        <c:delete val="1"/>
        <c:axPos val="l"/>
        <c:numFmt formatCode="#\ ##0.000" sourceLinked="1"/>
        <c:majorTickMark val="out"/>
        <c:minorTickMark val="none"/>
        <c:tickLblPos val="nextTo"/>
        <c:crossAx val="13318688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400" dirty="0"/>
              <a:t>Marża</a:t>
            </a:r>
          </a:p>
        </c:rich>
      </c:tx>
      <c:layout>
        <c:manualLayout>
          <c:xMode val="edge"/>
          <c:yMode val="edge"/>
          <c:x val="0.41757488425925926"/>
          <c:y val="2.75607638888888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1.6168981481481482E-2"/>
          <c:y val="0.28662932871548968"/>
          <c:w val="0.87505787037037053"/>
          <c:h val="0.572764339405195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rgbClr val="E66E2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40972222222222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7F-44D0-B824-417C6EFFA330}"/>
                </c:ext>
              </c:extLst>
            </c:dLbl>
            <c:dLbl>
              <c:idx val="1"/>
              <c:layout>
                <c:manualLayout>
                  <c:x val="4.4097222222221682E-3"/>
                  <c:y val="-9.79938649667688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55-4DAE-B6AB-D4051034F137}"/>
                </c:ext>
              </c:extLst>
            </c:dLbl>
            <c:dLbl>
              <c:idx val="2"/>
              <c:layout>
                <c:manualLayout>
                  <c:x val="-4.409722222222222E-3"/>
                  <c:y val="3.67476993625374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69-4C74-B977-39BCBB2AE31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##0.000</c:formatCode>
                <c:ptCount val="3"/>
                <c:pt idx="0">
                  <c:v>6.7000000000000004E-2</c:v>
                </c:pt>
                <c:pt idx="1">
                  <c:v>5.5E-2</c:v>
                </c:pt>
                <c:pt idx="2">
                  <c:v>3.3000000000000002E-2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E-46D7-93F7-9A3A9DCA99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0.2"/>
          <c:min val="-8.0000000000000016E-2"/>
        </c:scaling>
        <c:delete val="1"/>
        <c:axPos val="l"/>
        <c:numFmt formatCode="#,##0.00" sourceLinked="0"/>
        <c:majorTickMark val="out"/>
        <c:minorTickMark val="none"/>
        <c:tickLblPos val="nextTo"/>
        <c:crossAx val="1331868879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pozostałych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6.3568534826611107E-3"/>
                  <c:y val="2.5739112811289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0A-4A35-9455-4333E74AF7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6.2</c:v>
                </c:pt>
                <c:pt idx="1">
                  <c:v>10.3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1784267413304968E-3"/>
                  <c:y val="5.14802523243736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0A-4A35-9455-4333E74AF7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Sheet1!$C$2:$C$3</c:f>
              <c:numCache>
                <c:formatCode>#\ ##0.0</c:formatCode>
                <c:ptCount val="2"/>
                <c:pt idx="0">
                  <c:v>92.4</c:v>
                </c:pt>
                <c:pt idx="1">
                  <c:v>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0"/>
          <c:min val="-1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40"/>
        <c:min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398148148148149E-2"/>
          <c:y val="0.21738585868821728"/>
          <c:w val="0.87505787037037053"/>
          <c:h val="0.687379423910014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 jednostek pozostałych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3.2</c:v>
                </c:pt>
                <c:pt idx="1">
                  <c:v>4.5999999999999996</c:v>
                </c:pt>
                <c:pt idx="2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od jednostek powiązanych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9398148148148148E-3"/>
                  <c:y val="-5.14782256225774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31-4409-90F8-8710580AE2D9}"/>
                </c:ext>
              </c:extLst>
            </c:dLbl>
            <c:dLbl>
              <c:idx val="1"/>
              <c:layout>
                <c:manualLayout>
                  <c:x val="-1.4699074074074074E-3"/>
                  <c:y val="-1.029564512451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81B-43A5-9C1D-C24B48BCFF8B}"/>
                </c:ext>
              </c:extLst>
            </c:dLbl>
            <c:dLbl>
              <c:idx val="2"/>
              <c:layout>
                <c:manualLayout>
                  <c:x val="2.9398148148148148E-3"/>
                  <c:y val="-5.14761989207812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07-47B0-AE8D-60D7E120F7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</c:formatCode>
                <c:ptCount val="3"/>
                <c:pt idx="0">
                  <c:v>47</c:v>
                </c:pt>
                <c:pt idx="1">
                  <c:v>36.1</c:v>
                </c:pt>
                <c:pt idx="2">
                  <c:v>21.6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70"/>
          <c:min val="-4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766886574074075"/>
          <c:y val="0.94564568185848552"/>
          <c:w val="0.58649097222222224"/>
          <c:h val="5.17804068603855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Koszty sprzedaży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5.4</c:v>
                </c:pt>
                <c:pt idx="1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Koszty ogólnego zarządu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Sheet1!$C$2:$C$3</c:f>
              <c:numCache>
                <c:formatCode>#\ ##0.0</c:formatCode>
                <c:ptCount val="2"/>
                <c:pt idx="0">
                  <c:v>5.4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"/>
          <c:min val="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Koszty sprzedaży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2.4</c:v>
                </c:pt>
                <c:pt idx="1">
                  <c:v>2</c:v>
                </c:pt>
                <c:pt idx="2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Koszty ogólnego zarządu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4699074074074074E-3"/>
                  <c:y val="-1.029544245433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07-47B0-AE8D-60D7E120F7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Sheet1!$C$2:$C$4</c:f>
              <c:numCache>
                <c:formatCode>#\ ##0.0</c:formatCode>
                <c:ptCount val="3"/>
                <c:pt idx="0">
                  <c:v>2.5</c:v>
                </c:pt>
                <c:pt idx="1">
                  <c:v>2.2999999999999998</c:v>
                </c:pt>
                <c:pt idx="2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"/>
          <c:min val="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507860036601961E-2"/>
          <c:y val="6.1100060137854473E-4"/>
          <c:w val="0.91252944580876261"/>
          <c:h val="0.869170745246796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pozostała działalność operacyjna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1784267413304678E-3"/>
                  <c:y val="-4.0850226542278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8F-452C-96A7-1E9F6602D2BF}"/>
                </c:ext>
              </c:extLst>
            </c:dLbl>
            <c:dLbl>
              <c:idx val="1"/>
              <c:layout>
                <c:manualLayout>
                  <c:x val="1.589213370665132E-3"/>
                  <c:y val="-0.100399180830941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8F-452C-96A7-1E9F6602D2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-0.2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"/>
          <c:min val="-1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51634481495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Pozostała działalność operacyjna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699074074074074E-3"/>
                  <c:y val="2.6328610077430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8D-40EB-85D2-0FCB2C1591F6}"/>
                </c:ext>
              </c:extLst>
            </c:dLbl>
            <c:dLbl>
              <c:idx val="1"/>
              <c:layout>
                <c:manualLayout>
                  <c:x val="1.4699074074074074E-3"/>
                  <c:y val="-8.7762033591436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8D-40EB-85D2-0FCB2C1591F6}"/>
                </c:ext>
              </c:extLst>
            </c:dLbl>
            <c:dLbl>
              <c:idx val="2"/>
              <c:layout>
                <c:manualLayout>
                  <c:x val="0"/>
                  <c:y val="-9.6538236950580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B8D-40EB-85D2-0FCB2C1591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-0.4</c:v>
                </c:pt>
                <c:pt idx="1">
                  <c:v>0.5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"/>
          <c:min val="-1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EBIT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87.5</c:v>
                </c:pt>
                <c:pt idx="1">
                  <c:v>60.4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300"/>
          <c:min val="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EBIT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9398148148148148E-3"/>
                  <c:y val="1.286975907582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D1-4FCE-A4C6-9F49F4CDF58A}"/>
                </c:ext>
              </c:extLst>
            </c:dLbl>
            <c:dLbl>
              <c:idx val="2"/>
              <c:layout>
                <c:manualLayout>
                  <c:x val="2.9398148148148148E-3"/>
                  <c:y val="-1.0295645124515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C9-44D1-8C69-3B04F9DD69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44.9</c:v>
                </c:pt>
                <c:pt idx="1">
                  <c:v>36.799999999999997</c:v>
                </c:pt>
                <c:pt idx="2">
                  <c:v>23.6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50"/>
          <c:min val="-2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962694154635467E-2"/>
          <c:y val="3.3477618085257815E-2"/>
          <c:w val="0.96503730584536451"/>
          <c:h val="0.8927936538754480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działalność finansowa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5892133706652484E-3"/>
                  <c:y val="-5.2939752258949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48F-452C-96A7-1E9F6602D2BF}"/>
                </c:ext>
              </c:extLst>
            </c:dLbl>
            <c:dLbl>
              <c:idx val="1"/>
              <c:layout>
                <c:manualLayout>
                  <c:x val="-1.5892133706653651E-3"/>
                  <c:y val="-1.55414668698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8F-452C-96A7-1E9F6602D2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15.3</c:v>
                </c:pt>
                <c:pt idx="1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0"/>
          <c:min val="-5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5"/>
        <c:min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51634481495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Pozostała działalność operacyjna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6328610077430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8D-40EB-85D2-0FCB2C1591F6}"/>
                </c:ext>
              </c:extLst>
            </c:dLbl>
            <c:dLbl>
              <c:idx val="1"/>
              <c:layout>
                <c:manualLayout>
                  <c:x val="4.409722222222222E-3"/>
                  <c:y val="-1.7552406718287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8D-40EB-85D2-0FCB2C1591F6}"/>
                </c:ext>
              </c:extLst>
            </c:dLbl>
            <c:dLbl>
              <c:idx val="2"/>
              <c:layout>
                <c:manualLayout>
                  <c:x val="0"/>
                  <c:y val="-2.6328610077430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B8D-40EB-85D2-0FCB2C1591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4.5</c:v>
                </c:pt>
                <c:pt idx="1">
                  <c:v>4.8</c:v>
                </c:pt>
                <c:pt idx="2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2"/>
          <c:min val="-5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5"/>
        <c:min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zysk netto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6M 2025</c:v>
                </c:pt>
                <c:pt idx="1">
                  <c:v>6M 2026</c:v>
                </c:pt>
              </c:strCache>
            </c:strRef>
          </c:cat>
          <c:val>
            <c:numRef>
              <c:f>Sheet1!$B$2:$B$3</c:f>
              <c:numCache>
                <c:formatCode>#\ ##0.0</c:formatCode>
                <c:ptCount val="2"/>
                <c:pt idx="0">
                  <c:v>82.5</c:v>
                </c:pt>
                <c:pt idx="1">
                  <c:v>57.4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F-48C6-96B8-04E35E5C66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240"/>
          <c:min val="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68981481481482E-2"/>
          <c:y val="0.11024062017074962"/>
          <c:w val="0.87505787037037053"/>
          <c:h val="0.749153294657107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zysk netto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409722222222222E-3"/>
                  <c:y val="1.0295645124515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35-4E54-A955-3D87EBB77C14}"/>
                </c:ext>
              </c:extLst>
            </c:dLbl>
            <c:dLbl>
              <c:idx val="2"/>
              <c:layout>
                <c:manualLayout>
                  <c:x val="4.409722222222222E-3"/>
                  <c:y val="-2.5739112811289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C9-44D1-8C69-3B04F9DD69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2Q 2025</c:v>
                </c:pt>
                <c:pt idx="1">
                  <c:v>1Q 2026</c:v>
                </c:pt>
                <c:pt idx="2">
                  <c:v>2Q 2026</c:v>
                </c:pt>
              </c:strCache>
            </c:strRef>
          </c:cat>
          <c:val>
            <c:numRef>
              <c:f>Sheet1!$B$2:$B$4</c:f>
              <c:numCache>
                <c:formatCode>#\ ##0.0</c:formatCode>
                <c:ptCount val="3"/>
                <c:pt idx="0">
                  <c:v>39.6</c:v>
                </c:pt>
                <c:pt idx="1">
                  <c:v>33.299999999999997</c:v>
                </c:pt>
                <c:pt idx="2">
                  <c:v>24.2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60-4266-8FA8-E9961163C44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331868879"/>
        <c:axId val="1331868047"/>
      </c:barChart>
      <c:catAx>
        <c:axId val="13318688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31868047"/>
        <c:crosses val="autoZero"/>
        <c:auto val="1"/>
        <c:lblAlgn val="ctr"/>
        <c:lblOffset val="100"/>
        <c:noMultiLvlLbl val="0"/>
      </c:catAx>
      <c:valAx>
        <c:axId val="1331868047"/>
        <c:scaling>
          <c:orientation val="minMax"/>
          <c:max val="130"/>
          <c:min val="-20"/>
        </c:scaling>
        <c:delete val="1"/>
        <c:axPos val="l"/>
        <c:numFmt formatCode="#\ ##0.0" sourceLinked="1"/>
        <c:majorTickMark val="out"/>
        <c:minorTickMark val="none"/>
        <c:tickLblPos val="nextTo"/>
        <c:crossAx val="1331868879"/>
        <c:crosses val="autoZero"/>
        <c:crossBetween val="between"/>
        <c:majorUnit val="20"/>
        <c:min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103989139515454"/>
          <c:y val="2.0327391778828665E-2"/>
          <c:w val="0.58065726817042596"/>
          <c:h val="0.92698770461986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D303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Stan gotówki na początku okresu </c:v>
                </c:pt>
                <c:pt idx="1">
                  <c:v>Przepływy pieniężne z działalności operacyjnej </c:v>
                </c:pt>
                <c:pt idx="2">
                  <c:v>Przepływy pieniężne z działalności finansowej </c:v>
                </c:pt>
                <c:pt idx="3">
                  <c:v>Przepływy pieniężne z działalności inwestycyjnej </c:v>
                </c:pt>
                <c:pt idx="4">
                  <c:v>Stan gotówki na koniec okresu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 formatCode="#\ ##0.0">
                  <c:v>46.5</c:v>
                </c:pt>
                <c:pt idx="1">
                  <c:v>129.9</c:v>
                </c:pt>
                <c:pt idx="2">
                  <c:v>-2.5</c:v>
                </c:pt>
                <c:pt idx="3">
                  <c:v>-63.8</c:v>
                </c:pt>
                <c:pt idx="4">
                  <c:v>110.1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E66E25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EFF-4885-9DA7-F362A019603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65908447"/>
        <c:axId val="1865913439"/>
      </c:barChart>
      <c:catAx>
        <c:axId val="18659084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0"/>
          <a:lstStyle/>
          <a:p>
            <a:pPr algn="just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pl-PL"/>
          </a:p>
        </c:txPr>
        <c:crossAx val="1865913439"/>
        <c:crosses val="autoZero"/>
        <c:auto val="1"/>
        <c:lblAlgn val="r"/>
        <c:lblOffset val="100"/>
        <c:noMultiLvlLbl val="0"/>
      </c:catAx>
      <c:valAx>
        <c:axId val="1865913439"/>
        <c:scaling>
          <c:orientation val="minMax"/>
        </c:scaling>
        <c:delete val="0"/>
        <c:axPos val="b"/>
        <c:numFmt formatCode="#\ ##0.0" sourceLinked="1"/>
        <c:majorTickMark val="out"/>
        <c:minorTickMark val="out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865908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0.45041</cdr:x>
      <cdr:y>0.79571</cdr:y>
    </cdr:from>
    <cdr:to>
      <cdr:x>0.59456</cdr:x>
      <cdr:y>0.85185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3599375" y="3926123"/>
          <a:ext cx="115195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-33,4%</a:t>
          </a:r>
        </a:p>
      </cdr:txBody>
    </cdr:sp>
  </cdr:relSizeAnchor>
  <cdr:relSizeAnchor xmlns:cdr="http://schemas.openxmlformats.org/drawingml/2006/chartDrawing">
    <cdr:from>
      <cdr:x>0.85584</cdr:x>
      <cdr:y>0.79571</cdr:y>
    </cdr:from>
    <cdr:to>
      <cdr:x>1</cdr:x>
      <cdr:y>0.85185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839339" y="3926125"/>
          <a:ext cx="1152036" cy="2770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4,7%</a:t>
          </a:r>
        </a:p>
      </cdr:txBody>
    </cdr:sp>
  </cdr:relSizeAnchor>
  <cdr:relSizeAnchor xmlns:cdr="http://schemas.openxmlformats.org/drawingml/2006/chartDrawing">
    <cdr:from>
      <cdr:x>0.84676</cdr:x>
      <cdr:y>0.59142</cdr:y>
    </cdr:from>
    <cdr:to>
      <cdr:x>0.99091</cdr:x>
      <cdr:y>0.64756</cdr:y>
    </cdr:to>
    <cdr:sp macro="" textlink="">
      <cdr:nvSpPr>
        <cdr:cNvPr id="4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766750" y="2918125"/>
          <a:ext cx="115200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95,3%</a:t>
          </a:r>
        </a:p>
      </cdr:txBody>
    </cdr:sp>
  </cdr:relSizeAnchor>
  <cdr:relSizeAnchor xmlns:cdr="http://schemas.openxmlformats.org/drawingml/2006/chartDrawing">
    <cdr:from>
      <cdr:x>0.09903</cdr:x>
      <cdr:y>0.59142</cdr:y>
    </cdr:from>
    <cdr:to>
      <cdr:x>0.24318</cdr:x>
      <cdr:y>0.64756</cdr:y>
    </cdr:to>
    <cdr:sp macro="" textlink="">
      <cdr:nvSpPr>
        <cdr:cNvPr id="5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791375" y="2918125"/>
          <a:ext cx="115200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93,5%</a:t>
          </a:r>
        </a:p>
      </cdr:txBody>
    </cdr:sp>
  </cdr:relSizeAnchor>
  <cdr:relSizeAnchor xmlns:cdr="http://schemas.openxmlformats.org/drawingml/2006/chartDrawing">
    <cdr:from>
      <cdr:x>0.09903</cdr:x>
      <cdr:y>0.78112</cdr:y>
    </cdr:from>
    <cdr:to>
      <cdr:x>0.24318</cdr:x>
      <cdr:y>0.83726</cdr:y>
    </cdr:to>
    <cdr:sp macro="" textlink="">
      <cdr:nvSpPr>
        <cdr:cNvPr id="8" name="TextBox 6">
          <a:extLst xmlns:a="http://schemas.openxmlformats.org/drawingml/2006/main">
            <a:ext uri="{FF2B5EF4-FFF2-40B4-BE49-F238E27FC236}">
              <a16:creationId xmlns:a16="http://schemas.microsoft.com/office/drawing/2014/main" id="{182E92E7-E5A6-4BA8-8CAB-12241C99FE22}"/>
            </a:ext>
          </a:extLst>
        </cdr:cNvPr>
        <cdr:cNvSpPr txBox="1"/>
      </cdr:nvSpPr>
      <cdr:spPr>
        <a:xfrm xmlns:a="http://schemas.openxmlformats.org/drawingml/2006/main">
          <a:off x="791375" y="3854125"/>
          <a:ext cx="115195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6,5%</a:t>
          </a:r>
        </a:p>
      </cdr:txBody>
    </cdr:sp>
  </cdr:relSizeAnchor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0.54054</cdr:x>
      <cdr:y>0.06044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6" y="10203"/>
          <a:ext cx="647941" cy="2880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-8,0%</a:t>
          </a:r>
        </a:p>
      </cdr:txBody>
    </cdr:sp>
  </cdr:relSizeAnchor>
  <cdr:relSizeAnchor xmlns:cdr="http://schemas.openxmlformats.org/drawingml/2006/chartDrawing">
    <cdr:from>
      <cdr:x>0.21615</cdr:x>
      <cdr:y>0.10614</cdr:y>
    </cdr:from>
    <cdr:to>
      <cdr:x>0.36031</cdr:x>
      <cdr:y>0.16228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DB9D0120-1702-4258-8434-47503F2AC594}"/>
            </a:ext>
          </a:extLst>
        </cdr:cNvPr>
        <cdr:cNvSpPr txBox="1"/>
      </cdr:nvSpPr>
      <cdr:spPr>
        <a:xfrm xmlns:a="http://schemas.openxmlformats.org/drawingml/2006/main">
          <a:off x="1727375" y="523688"/>
          <a:ext cx="115203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1 510,7</a:t>
          </a:r>
        </a:p>
      </cdr:txBody>
    </cdr:sp>
  </cdr:relSizeAnchor>
  <cdr:relSizeAnchor xmlns:cdr="http://schemas.openxmlformats.org/drawingml/2006/chartDrawing">
    <cdr:from>
      <cdr:x>0.69367</cdr:x>
      <cdr:y>0.15365</cdr:y>
    </cdr:from>
    <cdr:to>
      <cdr:x>0.83782</cdr:x>
      <cdr:y>0.20979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868AED21-88A5-4A0D-BEA5-E3F7BC5AC41B}"/>
            </a:ext>
          </a:extLst>
        </cdr:cNvPr>
        <cdr:cNvSpPr txBox="1"/>
      </cdr:nvSpPr>
      <cdr:spPr>
        <a:xfrm xmlns:a="http://schemas.openxmlformats.org/drawingml/2006/main">
          <a:off x="5543375" y="758125"/>
          <a:ext cx="1151957" cy="2770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1 390,3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0.80833</cdr:x>
      <cdr:y>0.49623</cdr:y>
    </cdr:from>
    <cdr:to>
      <cdr:x>0.88934</cdr:x>
      <cdr:y>0.85178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984000" y="2448466"/>
          <a:ext cx="699919" cy="175432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% zm.</a:t>
          </a:r>
        </a:p>
        <a:p xmlns:a="http://schemas.openxmlformats.org/drawingml/2006/main">
          <a:r>
            <a:rPr lang="pl-PL" sz="1200" dirty="0"/>
            <a:t>2Q26/</a:t>
          </a:r>
        </a:p>
        <a:p xmlns:a="http://schemas.openxmlformats.org/drawingml/2006/main">
          <a:r>
            <a:rPr lang="pl-PL" sz="1200" dirty="0"/>
            <a:t>2Q25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-5,9%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-31,9%</a:t>
          </a:r>
        </a:p>
      </cdr:txBody>
    </cdr:sp>
  </cdr:relSizeAnchor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0.41892</cdr:x>
      <cdr:y>0.02232</cdr:y>
    </cdr:from>
    <cdr:to>
      <cdr:x>0.5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19468" y="110126"/>
          <a:ext cx="700532" cy="2880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-7,8%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0.70833</cdr:x>
      <cdr:y>0.27039</cdr:y>
    </cdr:from>
    <cdr:to>
      <cdr:x>0.85248</cdr:x>
      <cdr:y>0.32653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6120000" y="1334126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702,0</a:t>
          </a:r>
        </a:p>
      </cdr:txBody>
    </cdr:sp>
  </cdr:relSizeAnchor>
  <cdr:relSizeAnchor xmlns:cdr="http://schemas.openxmlformats.org/drawingml/2006/chartDrawing">
    <cdr:from>
      <cdr:x>0.13333</cdr:x>
      <cdr:y>0.22661</cdr:y>
    </cdr:from>
    <cdr:to>
      <cdr:x>0.27749</cdr:x>
      <cdr:y>0.28275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1152000" y="1118126"/>
          <a:ext cx="1245542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761,1</a:t>
          </a:r>
        </a:p>
      </cdr:txBody>
    </cdr:sp>
  </cdr:relSizeAnchor>
  <cdr:relSizeAnchor xmlns:cdr="http://schemas.openxmlformats.org/drawingml/2006/chartDrawing">
    <cdr:from>
      <cdr:x>0.41667</cdr:x>
      <cdr:y>0.28498</cdr:y>
    </cdr:from>
    <cdr:to>
      <cdr:x>0.56082</cdr:x>
      <cdr:y>0.34112</cdr:y>
    </cdr:to>
    <cdr:sp macro="" textlink="">
      <cdr:nvSpPr>
        <cdr:cNvPr id="15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3600000" y="1406126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688,3</a:t>
          </a:r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0.65608</cdr:x>
      <cdr:y>0.13906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6"/>
          <a:ext cx="700531" cy="2880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2,0%</a:t>
          </a:r>
        </a:p>
      </cdr:txBody>
    </cdr:sp>
  </cdr:relSizeAnchor>
  <cdr:relSizeAnchor xmlns:cdr="http://schemas.openxmlformats.org/drawingml/2006/chartDrawing">
    <cdr:from>
      <cdr:x>0.9</cdr:x>
      <cdr:y>0.5</cdr:y>
    </cdr:from>
    <cdr:to>
      <cdr:x>0.98101</cdr:x>
      <cdr:y>0.85555</cdr:y>
    </cdr:to>
    <cdr:sp macro="" textlink="">
      <cdr:nvSpPr>
        <cdr:cNvPr id="18" name="TextBox 6">
          <a:extLst xmlns:a="http://schemas.openxmlformats.org/drawingml/2006/main">
            <a:ext uri="{FF2B5EF4-FFF2-40B4-BE49-F238E27FC236}">
              <a16:creationId xmlns:a16="http://schemas.microsoft.com/office/drawing/2014/main" id="{FD554B8C-5D72-42AC-901B-24C032DD1607}"/>
            </a:ext>
          </a:extLst>
        </cdr:cNvPr>
        <cdr:cNvSpPr txBox="1"/>
      </cdr:nvSpPr>
      <cdr:spPr>
        <a:xfrm xmlns:a="http://schemas.openxmlformats.org/drawingml/2006/main">
          <a:off x="7776000" y="2467062"/>
          <a:ext cx="699919" cy="175432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% zm.</a:t>
          </a:r>
        </a:p>
        <a:p xmlns:a="http://schemas.openxmlformats.org/drawingml/2006/main">
          <a:r>
            <a:rPr lang="pl-PL" sz="1200" dirty="0"/>
            <a:t>2Q26/</a:t>
          </a:r>
        </a:p>
        <a:p xmlns:a="http://schemas.openxmlformats.org/drawingml/2006/main">
          <a:r>
            <a:rPr lang="pl-PL" sz="1200" dirty="0"/>
            <a:t>1Q26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0,7%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32,2%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0.18012</cdr:x>
      <cdr:y>0.17073</cdr:y>
    </cdr:from>
    <cdr:to>
      <cdr:x>0.8108</cdr:x>
      <cdr:y>0.17073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39375" y="503999"/>
          <a:ext cx="5040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0.09756</cdr:y>
    </cdr:from>
    <cdr:to>
      <cdr:x>0.54054</cdr:x>
      <cdr:y>0.1871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6" y="287999"/>
          <a:ext cx="647941" cy="26431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-33,4%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0.12148</cdr:x>
      <cdr:y>0.20455</cdr:y>
    </cdr:from>
    <cdr:to>
      <cdr:x>0.79648</cdr:x>
      <cdr:y>0.20455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49563" y="648000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0.41844</cdr:x>
      <cdr:y>0.13636</cdr:y>
    </cdr:from>
    <cdr:to>
      <cdr:x>0.49952</cdr:x>
      <cdr:y>0.22768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15297" y="432000"/>
          <a:ext cx="700532" cy="289293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-31,9%</a:t>
          </a:r>
        </a:p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0.40833</cdr:x>
      <cdr:y>0.29545</cdr:y>
    </cdr:from>
    <cdr:to>
      <cdr:x>0.79167</cdr:x>
      <cdr:y>0.29545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936000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0.56667</cdr:x>
      <cdr:y>0.25</cdr:y>
    </cdr:from>
    <cdr:to>
      <cdr:x>0.64775</cdr:x>
      <cdr:y>0.30837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896000" y="792000"/>
          <a:ext cx="700531" cy="1849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32,2%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0.44963</cdr:x>
      <cdr:y>0.09704</cdr:y>
    </cdr:from>
    <cdr:to>
      <cdr:x>0.57576</cdr:x>
      <cdr:y>0.20108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593189" y="204950"/>
          <a:ext cx="1007952" cy="2197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0.18012</cdr:x>
      <cdr:y>0.17073</cdr:y>
    </cdr:from>
    <cdr:to>
      <cdr:x>0.8108</cdr:x>
      <cdr:y>0.17073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39375" y="503999"/>
          <a:ext cx="5040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0.09756</cdr:y>
    </cdr:from>
    <cdr:to>
      <cdr:x>0.54054</cdr:x>
      <cdr:y>0.1871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6" y="287999"/>
          <a:ext cx="647941" cy="26431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-6,2%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0.12148</cdr:x>
      <cdr:y>0.20455</cdr:y>
    </cdr:from>
    <cdr:to>
      <cdr:x>0.79648</cdr:x>
      <cdr:y>0.20455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49563" y="648000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0.41844</cdr:x>
      <cdr:y>0.13636</cdr:y>
    </cdr:from>
    <cdr:to>
      <cdr:x>0.49952</cdr:x>
      <cdr:y>0.22768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15297" y="432000"/>
          <a:ext cx="700532" cy="289293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-5,9%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0.40833</cdr:x>
      <cdr:y>0.29545</cdr:y>
    </cdr:from>
    <cdr:to>
      <cdr:x>0.79167</cdr:x>
      <cdr:y>0.29545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936000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0.56667</cdr:x>
      <cdr:y>0.25</cdr:y>
    </cdr:from>
    <cdr:to>
      <cdr:x>0.64775</cdr:x>
      <cdr:y>0.30837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896000" y="792000"/>
          <a:ext cx="700531" cy="184916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0,7%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0.44963</cdr:x>
      <cdr:y>0.09704</cdr:y>
    </cdr:from>
    <cdr:to>
      <cdr:x>0.57576</cdr:x>
      <cdr:y>0.20108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593189" y="204950"/>
          <a:ext cx="1007952" cy="2197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0.55852</cdr:x>
      <cdr:y>0.0661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7" y="10214"/>
          <a:ext cx="791658" cy="315911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-30,9%</a:t>
          </a:r>
        </a:p>
      </cdr:txBody>
    </cdr:sp>
  </cdr:relSizeAnchor>
  <cdr:relSizeAnchor xmlns:cdr="http://schemas.openxmlformats.org/drawingml/2006/chartDrawing">
    <cdr:from>
      <cdr:x>0.23417</cdr:x>
      <cdr:y>0.2412</cdr:y>
    </cdr:from>
    <cdr:to>
      <cdr:x>0.37833</cdr:x>
      <cdr:y>0.29734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DB9D0120-1702-4258-8434-47503F2AC594}"/>
            </a:ext>
          </a:extLst>
        </cdr:cNvPr>
        <cdr:cNvSpPr txBox="1"/>
      </cdr:nvSpPr>
      <cdr:spPr>
        <a:xfrm xmlns:a="http://schemas.openxmlformats.org/drawingml/2006/main">
          <a:off x="1871375" y="1190125"/>
          <a:ext cx="115203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98,6</a:t>
          </a:r>
        </a:p>
      </cdr:txBody>
    </cdr:sp>
  </cdr:relSizeAnchor>
  <cdr:relSizeAnchor xmlns:cdr="http://schemas.openxmlformats.org/drawingml/2006/chartDrawing">
    <cdr:from>
      <cdr:x>0.71169</cdr:x>
      <cdr:y>0.40395</cdr:y>
    </cdr:from>
    <cdr:to>
      <cdr:x>0.85584</cdr:x>
      <cdr:y>0.46009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868AED21-88A5-4A0D-BEA5-E3F7BC5AC41B}"/>
            </a:ext>
          </a:extLst>
        </cdr:cNvPr>
        <cdr:cNvSpPr txBox="1"/>
      </cdr:nvSpPr>
      <cdr:spPr>
        <a:xfrm xmlns:a="http://schemas.openxmlformats.org/drawingml/2006/main">
          <a:off x="5687375" y="1993123"/>
          <a:ext cx="11519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68,1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0.81666</cdr:x>
      <cdr:y>0.41631</cdr:y>
    </cdr:from>
    <cdr:to>
      <cdr:x>0.90833</cdr:x>
      <cdr:y>0.77186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7055971" y="2054125"/>
          <a:ext cx="792029" cy="175432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% zm.</a:t>
          </a:r>
        </a:p>
        <a:p xmlns:a="http://schemas.openxmlformats.org/drawingml/2006/main">
          <a:r>
            <a:rPr lang="pl-PL" sz="1200" dirty="0"/>
            <a:t>2Q26/</a:t>
          </a:r>
        </a:p>
        <a:p xmlns:a="http://schemas.openxmlformats.org/drawingml/2006/main">
          <a:r>
            <a:rPr lang="pl-PL" sz="1200" dirty="0"/>
            <a:t>2Q25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-54,0%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81,2%</a:t>
          </a:r>
        </a:p>
      </cdr:txBody>
    </cdr:sp>
  </cdr:relSizeAnchor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0.40459</cdr:x>
      <cdr:y>0.02232</cdr:y>
    </cdr:from>
    <cdr:to>
      <cdr:x>0.51067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495649" y="110126"/>
          <a:ext cx="916532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-45,4%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0.72987</cdr:x>
      <cdr:y>0.6206</cdr:y>
    </cdr:from>
    <cdr:to>
      <cdr:x>0.87402</cdr:x>
      <cdr:y>0.67674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6306085" y="3062125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27,4</a:t>
          </a:r>
        </a:p>
      </cdr:txBody>
    </cdr:sp>
  </cdr:relSizeAnchor>
  <cdr:relSizeAnchor xmlns:cdr="http://schemas.openxmlformats.org/drawingml/2006/chartDrawing">
    <cdr:from>
      <cdr:x>0.14654</cdr:x>
      <cdr:y>0.53903</cdr:y>
    </cdr:from>
    <cdr:to>
      <cdr:x>0.2907</cdr:x>
      <cdr:y>0.59517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1266085" y="2659656"/>
          <a:ext cx="1245542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50,2</a:t>
          </a:r>
        </a:p>
      </cdr:txBody>
    </cdr:sp>
  </cdr:relSizeAnchor>
  <cdr:relSizeAnchor xmlns:cdr="http://schemas.openxmlformats.org/drawingml/2006/chartDrawing">
    <cdr:from>
      <cdr:x>0.4382</cdr:x>
      <cdr:y>0.57682</cdr:y>
    </cdr:from>
    <cdr:to>
      <cdr:x>0.58235</cdr:x>
      <cdr:y>0.63296</cdr:y>
    </cdr:to>
    <cdr:sp macro="" textlink="">
      <cdr:nvSpPr>
        <cdr:cNvPr id="15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3786085" y="2846125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40,7</a:t>
          </a:r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0.66667</cdr:x>
      <cdr:y>0.13906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7"/>
          <a:ext cx="792000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-32,7%</a:t>
          </a:r>
        </a:p>
      </cdr:txBody>
    </cdr:sp>
  </cdr:relSizeAnchor>
  <cdr:relSizeAnchor xmlns:cdr="http://schemas.openxmlformats.org/drawingml/2006/chartDrawing">
    <cdr:from>
      <cdr:x>0.8882</cdr:x>
      <cdr:y>0.41631</cdr:y>
    </cdr:from>
    <cdr:to>
      <cdr:x>0.97986</cdr:x>
      <cdr:y>0.77186</cdr:y>
    </cdr:to>
    <cdr:sp macro="" textlink="">
      <cdr:nvSpPr>
        <cdr:cNvPr id="18" name="TextBox 6">
          <a:extLst xmlns:a="http://schemas.openxmlformats.org/drawingml/2006/main">
            <a:ext uri="{FF2B5EF4-FFF2-40B4-BE49-F238E27FC236}">
              <a16:creationId xmlns:a16="http://schemas.microsoft.com/office/drawing/2014/main" id="{FD554B8C-5D72-42AC-901B-24C032DD1607}"/>
            </a:ext>
          </a:extLst>
        </cdr:cNvPr>
        <cdr:cNvSpPr txBox="1"/>
      </cdr:nvSpPr>
      <cdr:spPr>
        <a:xfrm xmlns:a="http://schemas.openxmlformats.org/drawingml/2006/main">
          <a:off x="7674085" y="2054125"/>
          <a:ext cx="791942" cy="175432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% zm.</a:t>
          </a:r>
        </a:p>
        <a:p xmlns:a="http://schemas.openxmlformats.org/drawingml/2006/main">
          <a:r>
            <a:rPr lang="pl-PL" sz="1200" dirty="0"/>
            <a:t>2Q26/</a:t>
          </a:r>
        </a:p>
        <a:p xmlns:a="http://schemas.openxmlformats.org/drawingml/2006/main">
          <a:r>
            <a:rPr lang="pl-PL" sz="1200" dirty="0"/>
            <a:t>1Q26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-40,2%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26,1%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0.54054</cdr:x>
      <cdr:y>0.06044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6" y="10203"/>
          <a:ext cx="647941" cy="28800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-20,4%</a:t>
          </a:r>
        </a:p>
      </cdr:txBody>
    </cdr:sp>
  </cdr:relSizeAnchor>
  <cdr:relSizeAnchor xmlns:cdr="http://schemas.openxmlformats.org/drawingml/2006/chartDrawing">
    <cdr:from>
      <cdr:x>0.22516</cdr:x>
      <cdr:y>0.18283</cdr:y>
    </cdr:from>
    <cdr:to>
      <cdr:x>0.36932</cdr:x>
      <cdr:y>0.23897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DB9D0120-1702-4258-8434-47503F2AC594}"/>
            </a:ext>
          </a:extLst>
        </cdr:cNvPr>
        <cdr:cNvSpPr txBox="1"/>
      </cdr:nvSpPr>
      <cdr:spPr>
        <a:xfrm xmlns:a="http://schemas.openxmlformats.org/drawingml/2006/main">
          <a:off x="1799375" y="902125"/>
          <a:ext cx="1152037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10,8</a:t>
          </a:r>
        </a:p>
      </cdr:txBody>
    </cdr:sp>
  </cdr:relSizeAnchor>
  <cdr:relSizeAnchor xmlns:cdr="http://schemas.openxmlformats.org/drawingml/2006/chartDrawing">
    <cdr:from>
      <cdr:x>0.71169</cdr:x>
      <cdr:y>0.31416</cdr:y>
    </cdr:from>
    <cdr:to>
      <cdr:x>0.85584</cdr:x>
      <cdr:y>0.3703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868AED21-88A5-4A0D-BEA5-E3F7BC5AC41B}"/>
            </a:ext>
          </a:extLst>
        </cdr:cNvPr>
        <cdr:cNvSpPr txBox="1"/>
      </cdr:nvSpPr>
      <cdr:spPr>
        <a:xfrm xmlns:a="http://schemas.openxmlformats.org/drawingml/2006/main">
          <a:off x="5687375" y="1550125"/>
          <a:ext cx="11519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8,6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0.80833</cdr:x>
      <cdr:y>0.46009</cdr:y>
    </cdr:from>
    <cdr:to>
      <cdr:x>0.9</cdr:x>
      <cdr:y>0.81564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3F1F5793-5BAF-4AC4-A75A-4EA46292B4A5}"/>
            </a:ext>
          </a:extLst>
        </cdr:cNvPr>
        <cdr:cNvSpPr txBox="1"/>
      </cdr:nvSpPr>
      <cdr:spPr>
        <a:xfrm xmlns:a="http://schemas.openxmlformats.org/drawingml/2006/main">
          <a:off x="6984000" y="2270126"/>
          <a:ext cx="792029" cy="175432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% zm.</a:t>
          </a:r>
        </a:p>
        <a:p xmlns:a="http://schemas.openxmlformats.org/drawingml/2006/main">
          <a:r>
            <a:rPr lang="pl-PL" sz="1200" dirty="0"/>
            <a:t>2Q26/</a:t>
          </a:r>
        </a:p>
        <a:p xmlns:a="http://schemas.openxmlformats.org/drawingml/2006/main">
          <a:r>
            <a:rPr lang="pl-PL" sz="1200" dirty="0"/>
            <a:t>2Q25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-16,0%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-8,3%</a:t>
          </a:r>
        </a:p>
      </cdr:txBody>
    </cdr:sp>
  </cdr:relSizeAnchor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0.425</cdr:x>
      <cdr:y>0.02232</cdr:y>
    </cdr:from>
    <cdr:to>
      <cdr:x>0.5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2000" y="110126"/>
          <a:ext cx="648000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-12,2%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0.71667</cdr:x>
      <cdr:y>0.57682</cdr:y>
    </cdr:from>
    <cdr:to>
      <cdr:x>0.86082</cdr:x>
      <cdr:y>0.63296</cdr:y>
    </cdr:to>
    <cdr:sp macro="" textlink="">
      <cdr:nvSpPr>
        <cdr:cNvPr id="13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6192000" y="2846126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4,3</a:t>
          </a:r>
        </a:p>
      </cdr:txBody>
    </cdr:sp>
  </cdr:relSizeAnchor>
  <cdr:relSizeAnchor xmlns:cdr="http://schemas.openxmlformats.org/drawingml/2006/chartDrawing">
    <cdr:from>
      <cdr:x>0.14167</cdr:x>
      <cdr:y>0.53903</cdr:y>
    </cdr:from>
    <cdr:to>
      <cdr:x>0.28583</cdr:x>
      <cdr:y>0.59517</cdr:y>
    </cdr:to>
    <cdr:sp macro="" textlink="">
      <cdr:nvSpPr>
        <cdr:cNvPr id="14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1224000" y="2659657"/>
          <a:ext cx="1245542" cy="2770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4,9</a:t>
          </a:r>
        </a:p>
      </cdr:txBody>
    </cdr:sp>
  </cdr:relSizeAnchor>
  <cdr:relSizeAnchor xmlns:cdr="http://schemas.openxmlformats.org/drawingml/2006/chartDrawing">
    <cdr:from>
      <cdr:x>0.42793</cdr:x>
      <cdr:y>0.57682</cdr:y>
    </cdr:from>
    <cdr:to>
      <cdr:x>0.57208</cdr:x>
      <cdr:y>0.63296</cdr:y>
    </cdr:to>
    <cdr:sp macro="" textlink="">
      <cdr:nvSpPr>
        <cdr:cNvPr id="15" name="TextBox 6">
          <a:extLst xmlns:a="http://schemas.openxmlformats.org/drawingml/2006/main">
            <a:ext uri="{FF2B5EF4-FFF2-40B4-BE49-F238E27FC236}">
              <a16:creationId xmlns:a16="http://schemas.microsoft.com/office/drawing/2014/main" id="{BE9A0A7E-E024-4B5D-A45D-6E0631A4A8F5}"/>
            </a:ext>
          </a:extLst>
        </cdr:cNvPr>
        <cdr:cNvSpPr txBox="1"/>
      </cdr:nvSpPr>
      <cdr:spPr>
        <a:xfrm xmlns:a="http://schemas.openxmlformats.org/drawingml/2006/main">
          <a:off x="3697272" y="2846126"/>
          <a:ext cx="1245456" cy="2770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4,3</a:t>
          </a:r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0.65</cdr:x>
      <cdr:y>0.13421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7"/>
          <a:ext cx="648000" cy="2640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0,0%</a:t>
          </a:r>
        </a:p>
      </cdr:txBody>
    </cdr:sp>
  </cdr:relSizeAnchor>
  <cdr:relSizeAnchor xmlns:cdr="http://schemas.openxmlformats.org/drawingml/2006/chartDrawing">
    <cdr:from>
      <cdr:x>0.90409</cdr:x>
      <cdr:y>0.46009</cdr:y>
    </cdr:from>
    <cdr:to>
      <cdr:x>0.99576</cdr:x>
      <cdr:y>0.81564</cdr:y>
    </cdr:to>
    <cdr:sp macro="" textlink="">
      <cdr:nvSpPr>
        <cdr:cNvPr id="18" name="TextBox 6">
          <a:extLst xmlns:a="http://schemas.openxmlformats.org/drawingml/2006/main">
            <a:ext uri="{FF2B5EF4-FFF2-40B4-BE49-F238E27FC236}">
              <a16:creationId xmlns:a16="http://schemas.microsoft.com/office/drawing/2014/main" id="{FD554B8C-5D72-42AC-901B-24C032DD1607}"/>
            </a:ext>
          </a:extLst>
        </cdr:cNvPr>
        <cdr:cNvSpPr txBox="1"/>
      </cdr:nvSpPr>
      <cdr:spPr>
        <a:xfrm xmlns:a="http://schemas.openxmlformats.org/drawingml/2006/main">
          <a:off x="7811361" y="2270126"/>
          <a:ext cx="792028" cy="175432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% zm.</a:t>
          </a:r>
        </a:p>
        <a:p xmlns:a="http://schemas.openxmlformats.org/drawingml/2006/main">
          <a:r>
            <a:rPr lang="pl-PL" sz="1200" dirty="0"/>
            <a:t>2Q26/</a:t>
          </a:r>
        </a:p>
        <a:p xmlns:a="http://schemas.openxmlformats.org/drawingml/2006/main">
          <a:r>
            <a:rPr lang="pl-PL" sz="1200" dirty="0"/>
            <a:t>1Q26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-8,7%</a:t>
          </a:r>
        </a:p>
        <a:p xmlns:a="http://schemas.openxmlformats.org/drawingml/2006/main">
          <a:endParaRPr lang="pl-PL" sz="1200" dirty="0"/>
        </a:p>
        <a:p xmlns:a="http://schemas.openxmlformats.org/drawingml/2006/main">
          <a:endParaRPr lang="pl-PL" sz="1200" dirty="0"/>
        </a:p>
        <a:p xmlns:a="http://schemas.openxmlformats.org/drawingml/2006/main">
          <a:r>
            <a:rPr lang="pl-PL" sz="1200" dirty="0"/>
            <a:t>10,0%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0.54951</cdr:x>
      <cdr:y>0.06244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7" y="8425"/>
          <a:ext cx="719658" cy="2457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-31,0%</a:t>
          </a: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0.40853</cdr:x>
      <cdr:y>0.02232</cdr:y>
    </cdr:from>
    <cdr:to>
      <cdr:x>0.5002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529700" y="110126"/>
          <a:ext cx="792000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-47,4%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0.66667</cdr:x>
      <cdr:y>0.13906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7"/>
          <a:ext cx="792000" cy="287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-35,9%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0.17561</cdr:x>
      <cdr:y>0.03691</cdr:y>
    </cdr:from>
    <cdr:to>
      <cdr:x>0.8153</cdr:x>
      <cdr:y>0.03691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403373" y="182125"/>
          <a:ext cx="5112003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0.45946</cdr:x>
      <cdr:y>0.00207</cdr:y>
    </cdr:from>
    <cdr:to>
      <cdr:x>0.55852</cdr:x>
      <cdr:y>0.06244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671717" y="8425"/>
          <a:ext cx="791658" cy="2457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-30,4%</a:t>
          </a: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0.11667</cdr:x>
      <cdr:y>0.0515</cdr:y>
    </cdr:from>
    <cdr:to>
      <cdr:x>0.79167</cdr:x>
      <cdr:y>0.0515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91E376D5-9A8B-4260-A058-D686DCF6029D}"/>
            </a:ext>
          </a:extLst>
        </cdr:cNvPr>
        <cdr:cNvCxnSpPr/>
      </cdr:nvCxnSpPr>
      <cdr:spPr>
        <a:xfrm xmlns:a="http://schemas.openxmlformats.org/drawingml/2006/main">
          <a:off x="1008000" y="254126"/>
          <a:ext cx="583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0.42338</cdr:x>
      <cdr:y>0.10987</cdr:y>
    </cdr:from>
    <cdr:to>
      <cdr:x>0.54951</cdr:x>
      <cdr:y>0.21391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8E62E8D7-0FEB-4329-BA14-7ACB9D4F16D7}"/>
            </a:ext>
          </a:extLst>
        </cdr:cNvPr>
        <cdr:cNvSpPr txBox="1"/>
      </cdr:nvSpPr>
      <cdr:spPr>
        <a:xfrm xmlns:a="http://schemas.openxmlformats.org/drawingml/2006/main">
          <a:off x="3383375" y="542125"/>
          <a:ext cx="1008000" cy="513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l-PL" sz="1100" dirty="0"/>
        </a:p>
      </cdr:txBody>
    </cdr:sp>
  </cdr:relSizeAnchor>
  <cdr:relSizeAnchor xmlns:cdr="http://schemas.openxmlformats.org/drawingml/2006/chartDrawing">
    <cdr:from>
      <cdr:x>0.40853</cdr:x>
      <cdr:y>0.02232</cdr:y>
    </cdr:from>
    <cdr:to>
      <cdr:x>0.5002</cdr:x>
      <cdr:y>0.08069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BCFA9D2-6846-422B-B0B3-F30735A32CF0}"/>
            </a:ext>
          </a:extLst>
        </cdr:cNvPr>
        <cdr:cNvSpPr txBox="1"/>
      </cdr:nvSpPr>
      <cdr:spPr>
        <a:xfrm xmlns:a="http://schemas.openxmlformats.org/drawingml/2006/main">
          <a:off x="3529700" y="110126"/>
          <a:ext cx="792000" cy="28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/>
            <a:t>-38,9%</a:t>
          </a:r>
          <a:endParaRPr lang="pl-PL" sz="1100" dirty="0"/>
        </a:p>
      </cdr:txBody>
    </cdr:sp>
  </cdr:relSizeAnchor>
  <cdr:relSizeAnchor xmlns:cdr="http://schemas.openxmlformats.org/drawingml/2006/chartDrawing">
    <cdr:from>
      <cdr:x>0.40833</cdr:x>
      <cdr:y>0.10987</cdr:y>
    </cdr:from>
    <cdr:to>
      <cdr:x>0.79167</cdr:x>
      <cdr:y>0.10987</cdr:y>
    </cdr:to>
    <cdr:cxnSp macro="">
      <cdr:nvCxnSpPr>
        <cdr:cNvPr id="16" name="Straight Arrow Connector 15">
          <a:extLst xmlns:a="http://schemas.openxmlformats.org/drawingml/2006/main">
            <a:ext uri="{FF2B5EF4-FFF2-40B4-BE49-F238E27FC236}">
              <a16:creationId xmlns:a16="http://schemas.microsoft.com/office/drawing/2014/main" id="{1961B132-201F-458D-B372-22DCC3FD5125}"/>
            </a:ext>
          </a:extLst>
        </cdr:cNvPr>
        <cdr:cNvCxnSpPr/>
      </cdr:nvCxnSpPr>
      <cdr:spPr>
        <a:xfrm xmlns:a="http://schemas.openxmlformats.org/drawingml/2006/main">
          <a:off x="3528000" y="542126"/>
          <a:ext cx="3312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oval"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</cdr:x>
      <cdr:y>0.08069</cdr:y>
    </cdr:from>
    <cdr:to>
      <cdr:x>0.66667</cdr:x>
      <cdr:y>0.13906</cdr:y>
    </cdr:to>
    <cdr:sp macro="" textlink="">
      <cdr:nvSpPr>
        <cdr:cNvPr id="17" name="TextBox 1">
          <a:extLst xmlns:a="http://schemas.openxmlformats.org/drawingml/2006/main">
            <a:ext uri="{FF2B5EF4-FFF2-40B4-BE49-F238E27FC236}">
              <a16:creationId xmlns:a16="http://schemas.microsoft.com/office/drawing/2014/main" id="{D7BF1FA2-9540-436A-9E53-670396B4CC3B}"/>
            </a:ext>
          </a:extLst>
        </cdr:cNvPr>
        <cdr:cNvSpPr txBox="1"/>
      </cdr:nvSpPr>
      <cdr:spPr>
        <a:xfrm xmlns:a="http://schemas.openxmlformats.org/drawingml/2006/main">
          <a:off x="4968000" y="398127"/>
          <a:ext cx="792000" cy="287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/>
            <a:t>-27,3%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AC49350-8797-46ED-A571-0136621584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4" cy="498773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65E4291-D736-4D6F-BC33-59BB0588E0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39" y="0"/>
            <a:ext cx="2950474" cy="498773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0CAE57F-3D29-4A1A-851D-0554B61B69F8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C599CC2-EE6D-4066-B336-028095290E2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2155"/>
            <a:ext cx="2950474" cy="498772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7BA621F-88B9-4BE0-9F19-A0F9CCB006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39" y="9442155"/>
            <a:ext cx="2950474" cy="498772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29C5F63-C47E-430A-8E12-BD21D51784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2921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4" cy="498773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6739" y="0"/>
            <a:ext cx="2950474" cy="498773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117A586E-C6B8-4B42-B195-089105E18C22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42155"/>
            <a:ext cx="2950474" cy="498772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6739" y="9442155"/>
            <a:ext cx="2950474" cy="498772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EA534E8-CBC6-47F1-B164-A93F14F1403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1728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67DF8517-42A7-42BB-943F-C7273631E4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8925" y="284163"/>
            <a:ext cx="17710150" cy="972026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6000" y="2839500"/>
            <a:ext cx="9432000" cy="3581400"/>
          </a:xfrm>
        </p:spPr>
        <p:txBody>
          <a:bodyPr anchor="b">
            <a:normAutofit/>
          </a:bodyPr>
          <a:lstStyle>
            <a:lvl1pPr algn="l">
              <a:defRPr sz="9600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6000" y="6511915"/>
            <a:ext cx="9432000" cy="647586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335400" y="823500"/>
            <a:ext cx="2141424" cy="547688"/>
          </a:xfrm>
        </p:spPr>
        <p:txBody>
          <a:bodyPr lIns="0" tIns="0" rIns="0" bIns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4000" y="8915812"/>
            <a:ext cx="113760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8915812"/>
            <a:ext cx="533976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1B865F-6156-4DDA-AFCF-48AD4C018F2A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56175E35-7F57-4B97-BD3A-E1F85F4D04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E743D72D-1C71-4418-AB87-3CE678693F88}"/>
              </a:ext>
            </a:extLst>
          </p:cNvPr>
          <p:cNvSpPr/>
          <p:nvPr userDrawn="1"/>
        </p:nvSpPr>
        <p:spPr>
          <a:xfrm>
            <a:off x="3400" y="665344"/>
            <a:ext cx="12926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736643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pos="11004" userDrawn="1">
          <p15:clr>
            <a:srgbClr val="FBAE40"/>
          </p15:clr>
        </p15:guide>
        <p15:guide id="2" orient="horz" pos="58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n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67DF8517-42A7-42BB-943F-C7273631E4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8925" y="284163"/>
            <a:ext cx="17710150" cy="972026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000" y="3352800"/>
            <a:ext cx="9432000" cy="3581400"/>
          </a:xfrm>
        </p:spPr>
        <p:txBody>
          <a:bodyPr anchor="ctr">
            <a:noAutofit/>
          </a:bodyPr>
          <a:lstStyle>
            <a:lvl1pPr algn="l">
              <a:defRPr sz="9600">
                <a:solidFill>
                  <a:schemeClr val="accent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000" y="7277420"/>
            <a:ext cx="9432000" cy="647586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335400" y="823500"/>
            <a:ext cx="2141424" cy="547688"/>
          </a:xfrm>
        </p:spPr>
        <p:txBody>
          <a:bodyPr lIns="0" tIns="0" rIns="0" bIns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4000" y="8915812"/>
            <a:ext cx="113760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24000" y="8915812"/>
            <a:ext cx="533976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1B865F-6156-4DDA-AFCF-48AD4C018F2A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56175E35-7F57-4B97-BD3A-E1F85F4D04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9180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pos="11004">
          <p15:clr>
            <a:srgbClr val="FBAE40"/>
          </p15:clr>
        </p15:guide>
        <p15:guide id="2" orient="horz" pos="58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93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6000" y="2882900"/>
            <a:ext cx="8093700" cy="63825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882900"/>
            <a:ext cx="8093700" cy="6382545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376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ony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000" y="601743"/>
            <a:ext cx="8208000" cy="198834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6000" y="2882900"/>
            <a:ext cx="6768000" cy="6382545"/>
          </a:xfrm>
        </p:spPr>
        <p:txBody>
          <a:bodyPr/>
          <a:lstStyle>
            <a:lvl1pPr marL="0" indent="0">
              <a:buNone/>
              <a:defRPr/>
            </a:lvl1pPr>
            <a:lvl2pPr marL="180975" indent="-180975">
              <a:defRPr/>
            </a:lvl2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E13A995-99CA-44D7-8C7D-75D362B537EA}"/>
              </a:ext>
            </a:extLst>
          </p:cNvPr>
          <p:cNvSpPr/>
          <p:nvPr userDrawn="1"/>
        </p:nvSpPr>
        <p:spPr>
          <a:xfrm>
            <a:off x="11880000" y="3234045"/>
            <a:ext cx="5832000" cy="4789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7C0A3D3D-8B24-489F-8EF6-641CE7361F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51838" y="1255713"/>
            <a:ext cx="5400675" cy="792003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pl-PL" dirty="0"/>
              <a:t>Zdjęcie opony bez tła</a:t>
            </a:r>
          </a:p>
        </p:txBody>
      </p:sp>
    </p:spTree>
    <p:extLst>
      <p:ext uri="{BB962C8B-B14F-4D97-AF65-F5344CB8AC3E}">
        <p14:creationId xmlns:p14="http://schemas.microsoft.com/office/powerpoint/2010/main" val="1740125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D5DF5991-5DDA-4B9D-B0AB-19C2AAF5C2C3}"/>
              </a:ext>
            </a:extLst>
          </p:cNvPr>
          <p:cNvSpPr/>
          <p:nvPr userDrawn="1"/>
        </p:nvSpPr>
        <p:spPr>
          <a:xfrm>
            <a:off x="7787640" y="2712721"/>
            <a:ext cx="9883140" cy="57835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6000" y="2882901"/>
            <a:ext cx="5400000" cy="55726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1pPr>
            <a:lvl2pPr marL="6858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2pPr>
            <a:lvl3pPr marL="1371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3pPr>
            <a:lvl4pPr marL="2057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4pPr>
            <a:lvl5pPr marL="27432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1227CF4-51AE-4541-ABEA-B36C181110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64000" y="2225040"/>
            <a:ext cx="5904413" cy="6661785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BC77C3C1-C5ED-46F8-960C-D4561D229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523346" y="3984661"/>
            <a:ext cx="2592500" cy="323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>
                <a:latin typeface="+mj-lt"/>
              </a:defRPr>
            </a:lvl1pPr>
            <a:lvl2pPr marL="685800" indent="0" algn="ctr">
              <a:buNone/>
              <a:defRPr>
                <a:latin typeface="+mj-lt"/>
              </a:defRPr>
            </a:lvl2pPr>
            <a:lvl3pPr marL="1371600" indent="0" algn="ctr">
              <a:buNone/>
              <a:defRPr>
                <a:latin typeface="+mj-lt"/>
              </a:defRPr>
            </a:lvl3pPr>
            <a:lvl4pPr marL="2057400" indent="0" algn="ctr">
              <a:buNone/>
              <a:defRPr>
                <a:latin typeface="+mj-lt"/>
              </a:defRPr>
            </a:lvl4pPr>
            <a:lvl5pPr marL="27432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96800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rzą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>
            <a:extLst>
              <a:ext uri="{FF2B5EF4-FFF2-40B4-BE49-F238E27FC236}">
                <a16:creationId xmlns:a16="http://schemas.microsoft.com/office/drawing/2014/main" id="{CF15CE92-5D0A-4CEC-B387-D44B37500AEF}"/>
              </a:ext>
            </a:extLst>
          </p:cNvPr>
          <p:cNvSpPr/>
          <p:nvPr userDrawn="1"/>
        </p:nvSpPr>
        <p:spPr>
          <a:xfrm>
            <a:off x="1728000" y="3199500"/>
            <a:ext cx="2808000" cy="28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BB797195-4165-40E0-9C6A-7E7E3F4E6A55}"/>
              </a:ext>
            </a:extLst>
          </p:cNvPr>
          <p:cNvSpPr/>
          <p:nvPr userDrawn="1"/>
        </p:nvSpPr>
        <p:spPr>
          <a:xfrm>
            <a:off x="5832000" y="3199500"/>
            <a:ext cx="2808000" cy="28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257FE5F2-99B0-42CD-B02F-1E74594D74B2}"/>
              </a:ext>
            </a:extLst>
          </p:cNvPr>
          <p:cNvSpPr/>
          <p:nvPr userDrawn="1"/>
        </p:nvSpPr>
        <p:spPr>
          <a:xfrm>
            <a:off x="9936000" y="3199500"/>
            <a:ext cx="2808000" cy="28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3313DB8D-1496-4EBA-915E-274A89BB6A58}"/>
              </a:ext>
            </a:extLst>
          </p:cNvPr>
          <p:cNvSpPr/>
          <p:nvPr userDrawn="1"/>
        </p:nvSpPr>
        <p:spPr>
          <a:xfrm>
            <a:off x="14040000" y="3199500"/>
            <a:ext cx="2808000" cy="28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7F82FA84-4BFD-447A-9CD8-2B30E064F1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11300" y="2970213"/>
            <a:ext cx="2808288" cy="2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3" name="Symbol zastępczy obrazu 11">
            <a:extLst>
              <a:ext uri="{FF2B5EF4-FFF2-40B4-BE49-F238E27FC236}">
                <a16:creationId xmlns:a16="http://schemas.microsoft.com/office/drawing/2014/main" id="{1A054D2D-D48B-4B05-B2DD-D95D5965B2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15588" y="2970213"/>
            <a:ext cx="2808288" cy="2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4" name="Symbol zastępczy obrazu 11">
            <a:extLst>
              <a:ext uri="{FF2B5EF4-FFF2-40B4-BE49-F238E27FC236}">
                <a16:creationId xmlns:a16="http://schemas.microsoft.com/office/drawing/2014/main" id="{4A8DDD37-9C23-4E87-904B-6597C10967E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19876" y="2970213"/>
            <a:ext cx="2808288" cy="2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5" name="Symbol zastępczy obrazu 11">
            <a:extLst>
              <a:ext uri="{FF2B5EF4-FFF2-40B4-BE49-F238E27FC236}">
                <a16:creationId xmlns:a16="http://schemas.microsoft.com/office/drawing/2014/main" id="{059BA928-2E57-4460-9825-ED0505E75C0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3824164" y="2970213"/>
            <a:ext cx="2808288" cy="2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942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67DF8517-42A7-42BB-943F-C7273631E4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8925" y="284163"/>
            <a:ext cx="17710150" cy="972026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pl-PL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64000" y="2124150"/>
            <a:ext cx="7776000" cy="6038700"/>
          </a:xfrm>
        </p:spPr>
        <p:txBody>
          <a:bodyPr anchor="ctr">
            <a:noAutofit/>
          </a:bodyPr>
          <a:lstStyle>
            <a:lvl1pPr algn="l">
              <a:defRPr sz="96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A751D236-F574-4366-AEDC-F88863FF62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022148" y="9355501"/>
            <a:ext cx="1694352" cy="411959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1A9AE37-F3A6-4096-8CB3-A9232DFFA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6000" y="9433575"/>
            <a:ext cx="12960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326AC-AB3C-4D07-9AD0-79E686B1180B}" type="datetimeFigureOut">
              <a:rPr lang="pl-PL" smtClean="0"/>
              <a:pPr/>
              <a:t>22.09.2026</a:t>
            </a:fld>
            <a:endParaRPr lang="pl-PL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497B157-7B17-47B3-A271-90C0BC4A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8000" y="9433575"/>
            <a:ext cx="121680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4ECC660-35DB-4030-9971-8F5A0F65E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88000" y="9433575"/>
            <a:ext cx="946800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1B865F-6156-4DDA-AFCF-48AD4C018F2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580310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pos="11004">
          <p15:clr>
            <a:srgbClr val="FBAE40"/>
          </p15:clr>
        </p15:guide>
        <p15:guide id="2" orient="horz" pos="58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zdje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8580E351-3A0B-4CAA-A3FA-30B9507B0238}"/>
              </a:ext>
            </a:extLst>
          </p:cNvPr>
          <p:cNvSpPr/>
          <p:nvPr userDrawn="1"/>
        </p:nvSpPr>
        <p:spPr>
          <a:xfrm>
            <a:off x="1152000" y="3198805"/>
            <a:ext cx="5184000" cy="410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11">
            <a:extLst>
              <a:ext uri="{FF2B5EF4-FFF2-40B4-BE49-F238E27FC236}">
                <a16:creationId xmlns:a16="http://schemas.microsoft.com/office/drawing/2014/main" id="{4031F783-DC1C-4183-9FD4-1F8E92841A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5916" y="2976856"/>
            <a:ext cx="5184000" cy="410469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5BDAC2C-74A4-473C-AB4D-7BA2A095203F}"/>
              </a:ext>
            </a:extLst>
          </p:cNvPr>
          <p:cNvSpPr/>
          <p:nvPr userDrawn="1"/>
        </p:nvSpPr>
        <p:spPr>
          <a:xfrm>
            <a:off x="6768084" y="3198805"/>
            <a:ext cx="5184000" cy="410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ymbol zastępczy obrazu 11">
            <a:extLst>
              <a:ext uri="{FF2B5EF4-FFF2-40B4-BE49-F238E27FC236}">
                <a16:creationId xmlns:a16="http://schemas.microsoft.com/office/drawing/2014/main" id="{4FF9F6D0-F3A9-4AF6-B872-22A9042F7D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2000" y="2976856"/>
            <a:ext cx="5184000" cy="410469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3FBD836A-F096-4C51-9489-27CF03912CB7}"/>
              </a:ext>
            </a:extLst>
          </p:cNvPr>
          <p:cNvSpPr/>
          <p:nvPr userDrawn="1"/>
        </p:nvSpPr>
        <p:spPr>
          <a:xfrm>
            <a:off x="12384168" y="3198805"/>
            <a:ext cx="5184000" cy="4104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obrazu 11">
            <a:extLst>
              <a:ext uri="{FF2B5EF4-FFF2-40B4-BE49-F238E27FC236}">
                <a16:creationId xmlns:a16="http://schemas.microsoft.com/office/drawing/2014/main" id="{A60578BA-550B-4E56-B657-7FB5BD79DE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68084" y="2976856"/>
            <a:ext cx="5184000" cy="410469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endParaRPr lang="pl-PL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6DD2AE77-EA81-43EE-9230-D85BAF683E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5375" y="7783115"/>
            <a:ext cx="16416000" cy="1440737"/>
          </a:xfrm>
        </p:spPr>
        <p:txBody>
          <a:bodyPr/>
          <a:lstStyle>
            <a:lvl1pPr marL="0" indent="0" algn="ctr">
              <a:buNone/>
              <a:defRPr/>
            </a:lvl1pPr>
            <a:lvl2pPr marL="0" indent="0" algn="ctr">
              <a:buNone/>
              <a:defRPr/>
            </a:lvl2pPr>
            <a:lvl3pPr marL="0" indent="0" algn="ctr">
              <a:buNone/>
              <a:defRPr/>
            </a:lvl3pPr>
            <a:lvl4pPr marL="0" indent="0" algn="ctr">
              <a:buNone/>
              <a:defRPr/>
            </a:lvl4pPr>
            <a:lvl5pPr marL="0" indent="0" algn="ctr"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5717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508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326AC-AB3C-4D07-9AD0-79E686B1180B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B865F-6156-4DDA-AFCF-48AD4C018F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8827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35C7A6C6-D40E-4BC8-897F-2012706685D8}"/>
              </a:ext>
            </a:extLst>
          </p:cNvPr>
          <p:cNvSpPr/>
          <p:nvPr userDrawn="1"/>
        </p:nvSpPr>
        <p:spPr>
          <a:xfrm>
            <a:off x="299201" y="283369"/>
            <a:ext cx="17700668" cy="972026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40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6000" y="601743"/>
            <a:ext cx="164160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6000" y="2873458"/>
            <a:ext cx="16416000" cy="61986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6000" y="9433575"/>
            <a:ext cx="12960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8A326AC-AB3C-4D07-9AD0-79E686B1180B}" type="datetimeFigureOut">
              <a:rPr lang="pl-PL" smtClean="0"/>
              <a:pPr/>
              <a:t>22.09.2026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48000" y="9433575"/>
            <a:ext cx="121680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688000" y="9433575"/>
            <a:ext cx="946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D1B865F-6156-4DDA-AFCF-48AD4C018F2A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53CF693D-C3C2-46D9-8CCC-8AF20EE693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6022148" y="9355501"/>
            <a:ext cx="1694352" cy="411959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C1CC79F1-E378-4D67-BDCF-8306B4E36C92}"/>
              </a:ext>
            </a:extLst>
          </p:cNvPr>
          <p:cNvSpPr/>
          <p:nvPr userDrawn="1"/>
        </p:nvSpPr>
        <p:spPr>
          <a:xfrm>
            <a:off x="3400" y="823500"/>
            <a:ext cx="7886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2912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4" r:id="rId4"/>
    <p:sldLayoutId id="2147483671" r:id="rId5"/>
    <p:sldLayoutId id="2147483668" r:id="rId6"/>
    <p:sldLayoutId id="2147483669" r:id="rId7"/>
    <p:sldLayoutId id="2147483670" r:id="rId8"/>
    <p:sldLayoutId id="2147483673" r:id="rId9"/>
    <p:sldLayoutId id="2147483666" r:id="rId10"/>
    <p:sldLayoutId id="214748366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2" userDrawn="1">
          <p15:clr>
            <a:srgbClr val="F26B43"/>
          </p15:clr>
        </p15:guide>
        <p15:guide id="2" orient="horz" pos="6302" userDrawn="1">
          <p15:clr>
            <a:srgbClr val="F26B43"/>
          </p15:clr>
        </p15:guide>
        <p15:guide id="3" orient="horz" pos="179" userDrawn="1">
          <p15:clr>
            <a:srgbClr val="F26B43"/>
          </p15:clr>
        </p15:guide>
        <p15:guide id="4" pos="11339" userDrawn="1">
          <p15:clr>
            <a:srgbClr val="F26B43"/>
          </p15:clr>
        </p15:guide>
        <p15:guide id="5" orient="horz" pos="61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ymbol zastępczy obrazu 10" descr="Obraz zawierający pociąg, tor, budynek, zielony&#10;&#10;Opis wygenerowany automatycznie">
            <a:extLst>
              <a:ext uri="{FF2B5EF4-FFF2-40B4-BE49-F238E27FC236}">
                <a16:creationId xmlns:a16="http://schemas.microsoft.com/office/drawing/2014/main" id="{2376C5F1-9CA4-4B7E-85BC-A9F0227F03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" b="1213"/>
          <a:stretch>
            <a:fillRect/>
          </a:stretch>
        </p:blipFill>
        <p:spPr/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90CA45AC-6352-41AB-90E2-3322D1C708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Podsumowanie wyników Spółki</a:t>
            </a:r>
          </a:p>
        </p:txBody>
      </p:sp>
      <p:sp>
        <p:nvSpPr>
          <p:cNvPr id="7" name="Podtytuł 6">
            <a:extLst>
              <a:ext uri="{FF2B5EF4-FFF2-40B4-BE49-F238E27FC236}">
                <a16:creationId xmlns:a16="http://schemas.microsoft.com/office/drawing/2014/main" id="{21D17BA9-D74F-413D-8F3B-9DB817477C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za I półrocze 2026 roku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AE7159-1538-43B4-A954-1CF234624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4F4-4F90-4E4F-8B13-B99E892366E4}" type="datetime4">
              <a:rPr lang="pl-PL" smtClean="0"/>
              <a:pPr/>
              <a:t>22 września 2026</a:t>
            </a:fld>
            <a:endParaRPr lang="pl-PL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9C855D80-D65C-41C4-8B66-9FE4F7A650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34F7DD34-0E13-4C6E-8670-AAC8ADE728DB}"/>
              </a:ext>
            </a:extLst>
          </p:cNvPr>
          <p:cNvSpPr/>
          <p:nvPr/>
        </p:nvSpPr>
        <p:spPr>
          <a:xfrm>
            <a:off x="3400" y="665344"/>
            <a:ext cx="12926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7301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4E428E32-6B15-4860-93D8-414EB2E225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23ED37BA-386B-47C1-9419-A1411C75CA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Rachunek wyników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C58C28C9-07D6-446A-99C7-8556A7FD2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6E5C0FD-8560-4B79-AD23-34D4F4E4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7A624E25-FC93-446E-9A62-213CC46D2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2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Struktura przychodów ze sprzedaży 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0960879"/>
              </p:ext>
            </p:extLst>
          </p:nvPr>
        </p:nvGraphicFramePr>
        <p:xfrm>
          <a:off x="936625" y="2873375"/>
          <a:ext cx="7991375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F1F5793-5BAF-4AC4-A75A-4EA46292B4A5}"/>
              </a:ext>
            </a:extLst>
          </p:cNvPr>
          <p:cNvSpPr txBox="1"/>
          <p:nvPr/>
        </p:nvSpPr>
        <p:spPr>
          <a:xfrm>
            <a:off x="4536000" y="5791500"/>
            <a:ext cx="115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-6,2%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7155205"/>
              </p:ext>
            </p:extLst>
          </p:nvPr>
        </p:nvGraphicFramePr>
        <p:xfrm>
          <a:off x="9144000" y="2873374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78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Przychody ze sprzedaży za 6M 2026 wyniosły 1 390,3 mln PLN i były niższe o 8,0% w stosunku do 6M 2025.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9F40B-6F65-4D52-BC1B-4E32E55D754A}"/>
              </a:ext>
            </a:extLst>
          </p:cNvPr>
          <p:cNvSpPr txBox="1"/>
          <p:nvPr/>
        </p:nvSpPr>
        <p:spPr>
          <a:xfrm>
            <a:off x="9173915" y="8752977"/>
            <a:ext cx="78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Przychody ze sprzedaży w 2Q 2026 wyniosły 702,0 mln PLN i były niższe o 7,8% w stosunku do 2Q 2025.</a:t>
            </a:r>
          </a:p>
        </p:txBody>
      </p:sp>
    </p:spTree>
    <p:extLst>
      <p:ext uri="{BB962C8B-B14F-4D97-AF65-F5344CB8AC3E}">
        <p14:creationId xmlns:p14="http://schemas.microsoft.com/office/powerpoint/2010/main" val="4010780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Przychody ze sprzedaży do podmiotów niepowiązanych 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280536"/>
              </p:ext>
            </p:extLst>
          </p:nvPr>
        </p:nvGraphicFramePr>
        <p:xfrm>
          <a:off x="936625" y="2695501"/>
          <a:ext cx="7991375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3994296"/>
              </p:ext>
            </p:extLst>
          </p:nvPr>
        </p:nvGraphicFramePr>
        <p:xfrm>
          <a:off x="9144000" y="2479500"/>
          <a:ext cx="8640000" cy="31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45346" y="8361818"/>
            <a:ext cx="78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Przychody ze sprzedaży do podmiotów niepowiązanych za 6M 2026 wyniosły 65,6 mln PLN i były niższe o 33,4% w stosunku do 6M 2025.</a:t>
            </a:r>
          </a:p>
          <a:p>
            <a:endParaRPr lang="pl-PL" sz="1600" dirty="0"/>
          </a:p>
          <a:p>
            <a:r>
              <a:rPr lang="pl-PL" sz="1600" dirty="0"/>
              <a:t>Marża zysku brutto ze sprzedaży do podmiotów niepowiązanych w relacji do przychodów wzrosła z 6,3% za 6M 2025 do 15,7% za 6M 2026.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9F40B-6F65-4D52-BC1B-4E32E55D754A}"/>
              </a:ext>
            </a:extLst>
          </p:cNvPr>
          <p:cNvSpPr txBox="1"/>
          <p:nvPr/>
        </p:nvSpPr>
        <p:spPr>
          <a:xfrm>
            <a:off x="9185563" y="8361818"/>
            <a:ext cx="78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Przychody ze sprzedaży do podmiotów niepowiązanych za 2Q 2026 wyniosły 37,4 mln PLN i były niższe o 31,9% w stosunku do 2Q 2025.</a:t>
            </a:r>
          </a:p>
          <a:p>
            <a:endParaRPr lang="pl-PL" sz="1600" dirty="0"/>
          </a:p>
          <a:p>
            <a:r>
              <a:rPr lang="pl-PL" sz="1600" dirty="0"/>
              <a:t>Marża zysku brutto ze sprzedaży do podmiotów niepowiązanych w relacji do przychodów wzrosła z 5,8% za 2Q 2025 do 15,5% za 2Q 2026.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4BE4D06A-9DB7-41AD-8777-9703AE878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9189300"/>
              </p:ext>
            </p:extLst>
          </p:nvPr>
        </p:nvGraphicFramePr>
        <p:xfrm>
          <a:off x="942811" y="5695563"/>
          <a:ext cx="7991375" cy="2111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C44E7B20-7690-464A-9506-190C0BBA1D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5684203"/>
              </p:ext>
            </p:extLst>
          </p:nvPr>
        </p:nvGraphicFramePr>
        <p:xfrm>
          <a:off x="9163400" y="5887859"/>
          <a:ext cx="8640000" cy="23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9731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Przychody ze sprzedaży do podmiotów powiązanych </a:t>
            </a:r>
            <a:br>
              <a:rPr lang="pl-PL" dirty="0"/>
            </a:br>
            <a:r>
              <a:rPr lang="pl-PL" dirty="0"/>
              <a:t>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13463"/>
              </p:ext>
            </p:extLst>
          </p:nvPr>
        </p:nvGraphicFramePr>
        <p:xfrm>
          <a:off x="936625" y="2695501"/>
          <a:ext cx="7991375" cy="295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2217973"/>
              </p:ext>
            </p:extLst>
          </p:nvPr>
        </p:nvGraphicFramePr>
        <p:xfrm>
          <a:off x="9144000" y="2418339"/>
          <a:ext cx="8640000" cy="31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45346" y="8361818"/>
            <a:ext cx="75506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Przychody ze sprzedaży do podmiotów powiązanych za 6M 2026 wyniosły 1 324,7 mln PLN i były niższe o 6,2% w stosunku do 6M 2025.</a:t>
            </a:r>
          </a:p>
          <a:p>
            <a:endParaRPr lang="pl-PL" sz="1600" dirty="0"/>
          </a:p>
          <a:p>
            <a:r>
              <a:rPr lang="pl-PL" sz="1600" dirty="0"/>
              <a:t>Marża zysku brutto ze sprzedaży do podmiotów powiązanych w relacji do przychodów spadła z 6,5% za 6M 2025 do 4,4% za 6M 2026.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9F40B-6F65-4D52-BC1B-4E32E55D754A}"/>
              </a:ext>
            </a:extLst>
          </p:cNvPr>
          <p:cNvSpPr txBox="1"/>
          <p:nvPr/>
        </p:nvSpPr>
        <p:spPr>
          <a:xfrm>
            <a:off x="9185563" y="8361818"/>
            <a:ext cx="78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Przychody ze sprzedaży do podmiotów powiązanych za 2Q 2026 wyniosły 664,6 mln PLN i były niższe o 5,9% w stosunku do 2Q 2025.</a:t>
            </a:r>
          </a:p>
          <a:p>
            <a:endParaRPr lang="pl-PL" sz="1600" dirty="0"/>
          </a:p>
          <a:p>
            <a:r>
              <a:rPr lang="pl-PL" sz="1600" dirty="0"/>
              <a:t>Marża zysku brutto ze sprzedaży do podmiotów powiązanych w relacji do przychodów spadła z 6,7% za 2Q 2025 do 3,3% za 2Q 2026.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4BE4D06A-9DB7-41AD-8777-9703AE8783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7782101"/>
              </p:ext>
            </p:extLst>
          </p:nvPr>
        </p:nvGraphicFramePr>
        <p:xfrm>
          <a:off x="945346" y="5951594"/>
          <a:ext cx="7991375" cy="2111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C44E7B20-7690-464A-9506-190C0BBA1D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6937043"/>
              </p:ext>
            </p:extLst>
          </p:nvPr>
        </p:nvGraphicFramePr>
        <p:xfrm>
          <a:off x="9144000" y="5647500"/>
          <a:ext cx="8640000" cy="2591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91848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Marża brutto 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643498"/>
              </p:ext>
            </p:extLst>
          </p:nvPr>
        </p:nvGraphicFramePr>
        <p:xfrm>
          <a:off x="936625" y="2873375"/>
          <a:ext cx="7991375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3737138"/>
              </p:ext>
            </p:extLst>
          </p:nvPr>
        </p:nvGraphicFramePr>
        <p:xfrm>
          <a:off x="9173915" y="2873375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72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Marża brutto za 6M 2026 wyniosła 68,1 mln PLN i była niższa o 30,9% w stosunku do 6M 2025.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9F40B-6F65-4D52-BC1B-4E32E55D754A}"/>
              </a:ext>
            </a:extLst>
          </p:cNvPr>
          <p:cNvSpPr txBox="1"/>
          <p:nvPr/>
        </p:nvSpPr>
        <p:spPr>
          <a:xfrm>
            <a:off x="9173915" y="8752977"/>
            <a:ext cx="78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Marża brutto w 2Q 2026 wyniosła 27,4 mln PLN i była niższa o 45,4% w stosunku do 2Q 2025.</a:t>
            </a:r>
          </a:p>
        </p:txBody>
      </p:sp>
    </p:spTree>
    <p:extLst>
      <p:ext uri="{BB962C8B-B14F-4D97-AF65-F5344CB8AC3E}">
        <p14:creationId xmlns:p14="http://schemas.microsoft.com/office/powerpoint/2010/main" val="196472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Koszty sprzedaży i ogólne zarządu 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561253"/>
              </p:ext>
            </p:extLst>
          </p:nvPr>
        </p:nvGraphicFramePr>
        <p:xfrm>
          <a:off x="936625" y="2873375"/>
          <a:ext cx="7991375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909547"/>
              </p:ext>
            </p:extLst>
          </p:nvPr>
        </p:nvGraphicFramePr>
        <p:xfrm>
          <a:off x="9144000" y="2873374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1051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Koszty sprzedaży i ogólnego zarządu za 6M 2026 wyniosły 8,6 mln PLN (w tym za 2Q 2026 4,3 mln PLN).</a:t>
            </a:r>
          </a:p>
        </p:txBody>
      </p:sp>
    </p:spTree>
    <p:extLst>
      <p:ext uri="{BB962C8B-B14F-4D97-AF65-F5344CB8AC3E}">
        <p14:creationId xmlns:p14="http://schemas.microsoft.com/office/powerpoint/2010/main" val="2476818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Wynik na pozostałej działalności operacyjnej 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2173229"/>
              </p:ext>
            </p:extLst>
          </p:nvPr>
        </p:nvGraphicFramePr>
        <p:xfrm>
          <a:off x="805762" y="2081375"/>
          <a:ext cx="7991375" cy="286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147414"/>
              </p:ext>
            </p:extLst>
          </p:nvPr>
        </p:nvGraphicFramePr>
        <p:xfrm>
          <a:off x="9144000" y="2081375"/>
          <a:ext cx="8640000" cy="2894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3ADE5C8-42DF-48DF-B1DE-A102646E04CA}"/>
              </a:ext>
            </a:extLst>
          </p:cNvPr>
          <p:cNvSpPr txBox="1"/>
          <p:nvPr/>
        </p:nvSpPr>
        <p:spPr>
          <a:xfrm>
            <a:off x="648492" y="4971572"/>
            <a:ext cx="814864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Wynik na pozostałej działalności operacyjnej za 6M 2026 jest zyskiem w wysokości 0,9 mln PLN, wynik ten jest lepszy o 1,1 mln PLN w porównaniu do 6M 2025. </a:t>
            </a:r>
          </a:p>
          <a:p>
            <a:endParaRPr lang="pl-PL" sz="1600" dirty="0"/>
          </a:p>
          <a:p>
            <a:r>
              <a:rPr lang="pl-PL" sz="1600" dirty="0"/>
              <a:t>Na taki poziom wyniku na pozostałej działalności operacyjnej za 6M 2026 wpłynęły m.in.: </a:t>
            </a:r>
          </a:p>
          <a:p>
            <a:endParaRPr lang="pl-PL" sz="1600" dirty="0"/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1) zysk ze sprzedaży materiałów w wysokości 1,8 mln PLN;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2) zysk ze sprzedaży środków trwałych w wysokości 0,4 mln PLN;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3) likwidacja środków trwałych w wysokości 0,7 mln PLN;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4) utworzona rezerwa na restrukturyzację w wysokości 0,5 mln PLN;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5) inne pozostałe koszty operacyjne w wysokości 0,1 mln PLN.</a:t>
            </a:r>
          </a:p>
          <a:p>
            <a:endParaRPr lang="pl-PL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9D9085-6CEF-48FD-8C97-A007EA656433}"/>
              </a:ext>
            </a:extLst>
          </p:cNvPr>
          <p:cNvSpPr txBox="1"/>
          <p:nvPr/>
        </p:nvSpPr>
        <p:spPr>
          <a:xfrm>
            <a:off x="9216246" y="4945741"/>
            <a:ext cx="7919754" cy="334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Wynik na pozostałej działalności operacyjnej za 2Q 2026 jest zyskiem w wysokości 0,5 mln PLN, wynik ten jest lepszy o 0,9 mln PLN w porównaniu do 2Q 2025.</a:t>
            </a:r>
          </a:p>
          <a:p>
            <a:endParaRPr lang="pl-PL" sz="1600" dirty="0"/>
          </a:p>
          <a:p>
            <a:r>
              <a:rPr lang="pl-PL" sz="1600" dirty="0"/>
              <a:t>Taki poziom wyniku na pozostałej działalności operacyjnej za 2Q 2026 wpłynęły m.in.: 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endParaRPr lang="pl-PL" sz="1600" dirty="0"/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1) zysk ze sprzedaży materiałów w wysokości 0,3 mln PLN;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2) zysk ze sprzedaży środków trwałych w wysokości 0,2 mln PLN;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3) zysk z tytułu złych długów w wysokości 0,1 mln PLN;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4) likwidacja środków trwałych w wysokości 0,2 mln PLN;</a:t>
            </a:r>
          </a:p>
          <a:p>
            <a:pPr>
              <a:lnSpc>
                <a:spcPts val="12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5) inne pozostałe przychody operacyjne w wysokości 0,1 mln PLN.</a:t>
            </a:r>
          </a:p>
        </p:txBody>
      </p:sp>
    </p:spTree>
    <p:extLst>
      <p:ext uri="{BB962C8B-B14F-4D97-AF65-F5344CB8AC3E}">
        <p14:creationId xmlns:p14="http://schemas.microsoft.com/office/powerpoint/2010/main" val="1644405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Zysk z działalności operacyjnej 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1773691"/>
              </p:ext>
            </p:extLst>
          </p:nvPr>
        </p:nvGraphicFramePr>
        <p:xfrm>
          <a:off x="936625" y="2873375"/>
          <a:ext cx="7991375" cy="407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5242826"/>
              </p:ext>
            </p:extLst>
          </p:nvPr>
        </p:nvGraphicFramePr>
        <p:xfrm>
          <a:off x="9144000" y="2873374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777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EBIT za 6M 2026 wyniósł 60,4 mln PLN i jest niższy o 31,0% w stosunku do analogicznego okresu roku ubiegłego.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C97CB-66CF-457B-BB61-AD2DCA5D491B}"/>
              </a:ext>
            </a:extLst>
          </p:cNvPr>
          <p:cNvSpPr txBox="1"/>
          <p:nvPr/>
        </p:nvSpPr>
        <p:spPr>
          <a:xfrm>
            <a:off x="9144000" y="8752975"/>
            <a:ext cx="777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EBIT za 2Q 2026 wyniósł 23,6 mln PLN i jest niższy o 47,4% w stosunku do analogicznego okresu roku ubiegłego.</a:t>
            </a:r>
          </a:p>
        </p:txBody>
      </p:sp>
    </p:spTree>
    <p:extLst>
      <p:ext uri="{BB962C8B-B14F-4D97-AF65-F5344CB8AC3E}">
        <p14:creationId xmlns:p14="http://schemas.microsoft.com/office/powerpoint/2010/main" val="680935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Wynik na działalności finansowej 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298485"/>
              </p:ext>
            </p:extLst>
          </p:nvPr>
        </p:nvGraphicFramePr>
        <p:xfrm>
          <a:off x="936000" y="2747114"/>
          <a:ext cx="7991375" cy="2606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8385918"/>
              </p:ext>
            </p:extLst>
          </p:nvPr>
        </p:nvGraphicFramePr>
        <p:xfrm>
          <a:off x="9134569" y="2822953"/>
          <a:ext cx="8640000" cy="2894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48980" y="5115575"/>
            <a:ext cx="78176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Wynik na działalności finansowej za 6M 2026 jest przychodem w wysokości 11,5 mln PLN, wynik ten jest niższy o 3,8 mln PLN w porównaniu do 6M 2025.</a:t>
            </a:r>
          </a:p>
          <a:p>
            <a:endParaRPr lang="pl-PL" sz="1600" dirty="0"/>
          </a:p>
          <a:p>
            <a:pPr marL="342900" indent="-342900">
              <a:buAutoNum type="arabicParenR"/>
            </a:pPr>
            <a:r>
              <a:rPr lang="pl-PL" sz="1600" dirty="0"/>
              <a:t>Za 6M 2026 uzyskano przychody z tytułu odsetek od udzielonej pożyczki do podmiotu powiązanego w kwocie 11,6 mln PLN, o 3,9 mln PLN mniej niż za 6M 2025.</a:t>
            </a:r>
          </a:p>
          <a:p>
            <a:pPr marL="342900" indent="-342900">
              <a:buAutoNum type="arabicParenR"/>
            </a:pPr>
            <a:endParaRPr lang="pl-PL" sz="1600" dirty="0"/>
          </a:p>
          <a:p>
            <a:pPr marL="342900" indent="-342900">
              <a:buAutoNum type="arabicParenR"/>
            </a:pPr>
            <a:r>
              <a:rPr lang="pl-PL" sz="1600" dirty="0"/>
              <a:t>Za 6M 2026 uzyskano przychód od wolnych środków w wysokości 0,9 mln PLN, podobnie jak za 6M 2025.</a:t>
            </a:r>
          </a:p>
          <a:p>
            <a:pPr marL="342900" indent="-342900">
              <a:buFontTx/>
              <a:buAutoNum type="arabicParenR"/>
            </a:pPr>
            <a:endParaRPr lang="pl-PL" sz="1600" dirty="0"/>
          </a:p>
          <a:p>
            <a:pPr marL="342900" indent="-342900">
              <a:buFontTx/>
              <a:buAutoNum type="arabicParenR"/>
            </a:pPr>
            <a:r>
              <a:rPr lang="pl-PL" sz="1600" dirty="0"/>
              <a:t>Różnice kursowe wygenerowały koszt w wysokości 0,3 mln PLN (wynik gorszy o 0,2 mln PLN w porównaniu do 6M 2025).</a:t>
            </a:r>
          </a:p>
          <a:p>
            <a:pPr marL="342900" indent="-342900">
              <a:buFontTx/>
              <a:buAutoNum type="arabicParenR"/>
            </a:pPr>
            <a:endParaRPr lang="pl-PL" sz="1600" dirty="0"/>
          </a:p>
          <a:p>
            <a:pPr marL="342900" indent="-342900">
              <a:buFontTx/>
              <a:buAutoNum type="arabicParenR"/>
            </a:pPr>
            <a:r>
              <a:rPr lang="pl-PL" sz="1600" dirty="0"/>
              <a:t>Koszty dyskonta weksli oraz pozostałych odsetek wyniosły 0,7 mln PLN i były o 0,3 mln PLN niższe niż za 6M 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283FAA-5EDB-4CB3-97BC-6EFF670A024A}"/>
              </a:ext>
            </a:extLst>
          </p:cNvPr>
          <p:cNvSpPr txBox="1"/>
          <p:nvPr/>
        </p:nvSpPr>
        <p:spPr>
          <a:xfrm>
            <a:off x="9185577" y="5115575"/>
            <a:ext cx="78176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Wynik na działalności finansowej za 2Q 2026 jest przychodem w wysokości 6,7 mln PLN, wynik ten jest lepszy o 2,2 mln PLN w porównaniu do 2Q 2025.</a:t>
            </a:r>
          </a:p>
          <a:p>
            <a:endParaRPr lang="pl-PL" sz="1600" dirty="0"/>
          </a:p>
          <a:p>
            <a:pPr marL="342900" indent="-342900">
              <a:buAutoNum type="arabicParenR"/>
            </a:pPr>
            <a:r>
              <a:rPr lang="pl-PL" sz="1600" dirty="0"/>
              <a:t>Za 2Q 2026 uzyskano przychody z tytułu odsetek od udzielonej pożyczki do podmiotu powiązanego w kwocie 6,0 mln PLN, o 0,8 mln PLN mniej niż za 2Q 2025.</a:t>
            </a:r>
          </a:p>
          <a:p>
            <a:pPr marL="342900" indent="-342900">
              <a:buAutoNum type="arabicParenR"/>
            </a:pPr>
            <a:endParaRPr lang="pl-PL" sz="1600" dirty="0"/>
          </a:p>
          <a:p>
            <a:pPr marL="342900" indent="-342900">
              <a:buFontTx/>
              <a:buAutoNum type="arabicParenR"/>
            </a:pPr>
            <a:r>
              <a:rPr lang="pl-PL" sz="1600" dirty="0"/>
              <a:t>Za 2Q 2026 uzyskano przychód od wolnych środków w wysokości 0,4 mln PLN, podczas gdy za 2Q 2025 przychód ten wyniósł 0,6 mln PLN. </a:t>
            </a:r>
          </a:p>
          <a:p>
            <a:pPr marL="342900" indent="-342900">
              <a:buFontTx/>
              <a:buAutoNum type="arabicParenR"/>
            </a:pPr>
            <a:endParaRPr lang="pl-PL" sz="1600" dirty="0"/>
          </a:p>
          <a:p>
            <a:pPr marL="342900" indent="-342900">
              <a:buFontTx/>
              <a:buAutoNum type="arabicParenR"/>
            </a:pPr>
            <a:r>
              <a:rPr lang="pl-PL" sz="1600" dirty="0"/>
              <a:t>Różnice kursowe wygenerowały przychód w wysokości 0,6 mln PLN (wynik lepszy o 3,1 mln PLN w porównaniu do 2Q 2025).</a:t>
            </a:r>
          </a:p>
          <a:p>
            <a:pPr marL="342900" indent="-342900">
              <a:buFontTx/>
              <a:buAutoNum type="arabicParenR"/>
            </a:pPr>
            <a:endParaRPr lang="pl-PL" sz="1600" dirty="0"/>
          </a:p>
          <a:p>
            <a:pPr marL="342900" indent="-342900">
              <a:buFontTx/>
              <a:buAutoNum type="arabicParenR"/>
            </a:pPr>
            <a:r>
              <a:rPr lang="pl-PL" sz="1600" dirty="0"/>
              <a:t>Koszty dyskonta weksli oraz pozostałych odsetek wyniosły 0,3 mln PLN i były o 0,1 mln PLN niższe niż za 2Q 2025.</a:t>
            </a:r>
          </a:p>
        </p:txBody>
      </p:sp>
    </p:spTree>
    <p:extLst>
      <p:ext uri="{BB962C8B-B14F-4D97-AF65-F5344CB8AC3E}">
        <p14:creationId xmlns:p14="http://schemas.microsoft.com/office/powerpoint/2010/main" val="3311905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0A3985-2ED9-4692-A8FA-42109218E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Zysk z netto (mln PLN)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C8793C9-D7B7-4D04-9717-3CDBCE811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741686"/>
              </p:ext>
            </p:extLst>
          </p:nvPr>
        </p:nvGraphicFramePr>
        <p:xfrm>
          <a:off x="936625" y="2873375"/>
          <a:ext cx="7991375" cy="407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E97CB793-8A36-4FB6-82F1-70720C8C7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8551904"/>
              </p:ext>
            </p:extLst>
          </p:nvPr>
        </p:nvGraphicFramePr>
        <p:xfrm>
          <a:off x="9144000" y="2873374"/>
          <a:ext cx="8640000" cy="493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E55F0C7-67BE-44A9-97F9-C5F320C16EFA}"/>
              </a:ext>
            </a:extLst>
          </p:cNvPr>
          <p:cNvSpPr txBox="1"/>
          <p:nvPr/>
        </p:nvSpPr>
        <p:spPr>
          <a:xfrm>
            <a:off x="936000" y="8752976"/>
            <a:ext cx="777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Zysk netto za 6M 2026 wyniósł 57,4 mln PLN i jest niższy o 30,4% w stosunku do analogicznego okresu roku ubiegłego.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C97CB-66CF-457B-BB61-AD2DCA5D491B}"/>
              </a:ext>
            </a:extLst>
          </p:cNvPr>
          <p:cNvSpPr txBox="1"/>
          <p:nvPr/>
        </p:nvSpPr>
        <p:spPr>
          <a:xfrm>
            <a:off x="9144000" y="8752975"/>
            <a:ext cx="777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Zysk netto za 2Q 2026 wyniósł 24,2 mln PLN i jest niższy o 38,9% w stosunku do analogicznego okresu roku ubiegłego.</a:t>
            </a:r>
          </a:p>
        </p:txBody>
      </p:sp>
    </p:spTree>
    <p:extLst>
      <p:ext uri="{BB962C8B-B14F-4D97-AF65-F5344CB8AC3E}">
        <p14:creationId xmlns:p14="http://schemas.microsoft.com/office/powerpoint/2010/main" val="4178903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4E428E32-6B15-4860-93D8-414EB2E225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23ED37BA-386B-47C1-9419-A1411C75CA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Bilans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C58C28C9-07D6-446A-99C7-8556A7FD2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6E5C0FD-8560-4B79-AD23-34D4F4E4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7A624E25-FC93-446E-9A62-213CC46D2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34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F1BC89-39B4-41F5-ADD2-B1BCEBA1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Bilans / Aktywa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F9B2EEA-46D2-5A31-3A89-666D661F44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124275"/>
              </p:ext>
            </p:extLst>
          </p:nvPr>
        </p:nvGraphicFramePr>
        <p:xfrm>
          <a:off x="3168000" y="2119500"/>
          <a:ext cx="11375999" cy="6984000"/>
        </p:xfrm>
        <a:graphic>
          <a:graphicData uri="http://schemas.openxmlformats.org/drawingml/2006/table">
            <a:tbl>
              <a:tblPr/>
              <a:tblGrid>
                <a:gridCol w="5273063">
                  <a:extLst>
                    <a:ext uri="{9D8B030D-6E8A-4147-A177-3AD203B41FA5}">
                      <a16:colId xmlns:a16="http://schemas.microsoft.com/office/drawing/2014/main" val="4013946047"/>
                    </a:ext>
                  </a:extLst>
                </a:gridCol>
                <a:gridCol w="174709">
                  <a:extLst>
                    <a:ext uri="{9D8B030D-6E8A-4147-A177-3AD203B41FA5}">
                      <a16:colId xmlns:a16="http://schemas.microsoft.com/office/drawing/2014/main" val="3233658981"/>
                    </a:ext>
                  </a:extLst>
                </a:gridCol>
                <a:gridCol w="1392228">
                  <a:extLst>
                    <a:ext uri="{9D8B030D-6E8A-4147-A177-3AD203B41FA5}">
                      <a16:colId xmlns:a16="http://schemas.microsoft.com/office/drawing/2014/main" val="156644504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323827707"/>
                    </a:ext>
                  </a:extLst>
                </a:gridCol>
                <a:gridCol w="72000">
                  <a:extLst>
                    <a:ext uri="{9D8B030D-6E8A-4147-A177-3AD203B41FA5}">
                      <a16:colId xmlns:a16="http://schemas.microsoft.com/office/drawing/2014/main" val="967532390"/>
                    </a:ext>
                  </a:extLst>
                </a:gridCol>
                <a:gridCol w="1816912">
                  <a:extLst>
                    <a:ext uri="{9D8B030D-6E8A-4147-A177-3AD203B41FA5}">
                      <a16:colId xmlns:a16="http://schemas.microsoft.com/office/drawing/2014/main" val="2756306826"/>
                    </a:ext>
                  </a:extLst>
                </a:gridCol>
                <a:gridCol w="1207087">
                  <a:extLst>
                    <a:ext uri="{9D8B030D-6E8A-4147-A177-3AD203B41FA5}">
                      <a16:colId xmlns:a16="http://schemas.microsoft.com/office/drawing/2014/main" val="486592137"/>
                    </a:ext>
                  </a:extLst>
                </a:gridCol>
              </a:tblGrid>
              <a:tr h="73285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 tys. zł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 na 30.06.2026 r.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 na 31.12.2025 r.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Zmiana w okresie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Zmiana w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98290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AKTYWA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260027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I. Aktywa trwałe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1 056 767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1 031 525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25 242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2,4%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71600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Wartości niematerialne i prawne, w tym: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13 598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4 253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9 345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219,7%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26525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wartość firmy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14386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Rzeczowe aktywa trwałe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1 021 128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1 003 877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17 251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69059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Inwestycje długoterminowe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0638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3.1. Długoterminowe aktywa finansowe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33772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a) w pozostałych jednostkach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65089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Długoterminowe rozliczenia międzyokresowe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21 940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23 294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- 1 354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-5,8%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98190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4.1. Aktywa z tytułu odroczonego podatku dochodowego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21 940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23 294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- 1 354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-5,8%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55589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4.2. Inne rozliczenia międzyokresowe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00773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II. Aktywa obrotowe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1 463 585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1 285 276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178 309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64512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Zapasy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177 300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164 450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12 850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82067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Należności krótkoterminowe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594 758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482 861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111 897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23,2%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94747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 Od jednostek powiązanych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555 811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479 745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76 066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31870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2.2. Od pozostałych jednostek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38 947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3 116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35 831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1149,9%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43289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Inwestycje krótkoterminowe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682 171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633 655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48 516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85450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3.1. Krótkoterminowe aktywa finansowe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682 171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633 655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48 516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068868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a) w jednostkach powiązanych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572 030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587 147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- 15 117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17984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b) w pozostałych jednostkach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572767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c) środki pieniężne i inne aktywa pieniężne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110 141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46 508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63 633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136,8%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254688"/>
                  </a:ext>
                </a:extLst>
              </a:tr>
              <a:tr h="3214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Krótkoterminowe rozliczenia międzyokresowe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9 356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4 310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5 046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117,1%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417883"/>
                  </a:ext>
                </a:extLst>
              </a:tr>
              <a:tr h="259715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k t y w a   r a z e 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2 520 352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2 316 801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203 551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481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6056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F1BC89-39B4-41F5-ADD2-B1BCEBA1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Bilans / Pasywa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C808F93B-4C0D-B9AF-6935-B62192C4A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234707"/>
              </p:ext>
            </p:extLst>
          </p:nvPr>
        </p:nvGraphicFramePr>
        <p:xfrm>
          <a:off x="2664000" y="2191500"/>
          <a:ext cx="12888002" cy="7272006"/>
        </p:xfrm>
        <a:graphic>
          <a:graphicData uri="http://schemas.openxmlformats.org/drawingml/2006/table">
            <a:tbl>
              <a:tblPr/>
              <a:tblGrid>
                <a:gridCol w="5973914">
                  <a:extLst>
                    <a:ext uri="{9D8B030D-6E8A-4147-A177-3AD203B41FA5}">
                      <a16:colId xmlns:a16="http://schemas.microsoft.com/office/drawing/2014/main" val="3775216288"/>
                    </a:ext>
                  </a:extLst>
                </a:gridCol>
                <a:gridCol w="197931">
                  <a:extLst>
                    <a:ext uri="{9D8B030D-6E8A-4147-A177-3AD203B41FA5}">
                      <a16:colId xmlns:a16="http://schemas.microsoft.com/office/drawing/2014/main" val="3689273905"/>
                    </a:ext>
                  </a:extLst>
                </a:gridCol>
                <a:gridCol w="1460155">
                  <a:extLst>
                    <a:ext uri="{9D8B030D-6E8A-4147-A177-3AD203B41FA5}">
                      <a16:colId xmlns:a16="http://schemas.microsoft.com/office/drawing/2014/main" val="1899069686"/>
                    </a:ext>
                  </a:extLst>
                </a:gridCol>
                <a:gridCol w="1584000">
                  <a:extLst>
                    <a:ext uri="{9D8B030D-6E8A-4147-A177-3AD203B41FA5}">
                      <a16:colId xmlns:a16="http://schemas.microsoft.com/office/drawing/2014/main" val="2370766366"/>
                    </a:ext>
                  </a:extLst>
                </a:gridCol>
                <a:gridCol w="72000">
                  <a:extLst>
                    <a:ext uri="{9D8B030D-6E8A-4147-A177-3AD203B41FA5}">
                      <a16:colId xmlns:a16="http://schemas.microsoft.com/office/drawing/2014/main" val="882081281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347775337"/>
                    </a:ext>
                  </a:extLst>
                </a:gridCol>
                <a:gridCol w="1728002">
                  <a:extLst>
                    <a:ext uri="{9D8B030D-6E8A-4147-A177-3AD203B41FA5}">
                      <a16:colId xmlns:a16="http://schemas.microsoft.com/office/drawing/2014/main" val="1348441482"/>
                    </a:ext>
                  </a:extLst>
                </a:gridCol>
              </a:tblGrid>
              <a:tr h="66683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 tys. zł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 na 30.06.2026 r.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 na 31.12.2025 r.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Zmiana w okresie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Zmiana w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511406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I. Kapitał własny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1 397 365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1 433 637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- 36 272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555925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Kapitał zakładowy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110 422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110 422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615999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Kapitał zapasowy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329 480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328 615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766916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Kapitał z aktualizacji wyceny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63 079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63 944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- 865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-1,4%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5772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Pozostałe kapitały rezerwowe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836 935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805 672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31 263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437123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Zysk (strata) z lat ubiegłych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236566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Zysk (strata) netto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57 449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124 984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- 67 535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-54,0%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581078"/>
                  </a:ext>
                </a:extLst>
              </a:tr>
              <a:tr h="23631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II. Zobowiązania i rezerwy na zobowiązania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1 122 987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883 164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239 823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284387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Rezerwy na zobowiązania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133 339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148 303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- 14 964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-10,1%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717108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1.1. Rezerwa z tytułu odroczonego podatku dochodowego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87 311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90 095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- 2 784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61033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1.2. Rezerwa na świadczenia emerytalne i podobne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45 287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57 872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- 12 585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-21,7%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723544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a) długoterminowa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7 896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7 957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78500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b) krótkoterminowa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37 391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49 915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- 12 524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-25,1%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909803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1.3. Pozostałe rezerwy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120,5%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629255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a) długoterminowe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100,0%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972755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b) krótkoterminowe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-17,6%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37116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Zobowiązania długoterminowe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6 259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6 352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732557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2.1. Wobec pozostałych jednostek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6 259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6 352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68977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Zobowiązania krótkoterminowe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983 389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728 509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254 880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35,0%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795257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3.1. Wobec jednostek powiązanych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272 459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128 565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143 894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111,9%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748131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3.2. Wobec pozostałych jednostek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704 602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598 394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106 208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17,7%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488100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3.3. Fundusze specjalne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6 328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1 550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4 778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308,3%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989175"/>
                  </a:ext>
                </a:extLst>
              </a:tr>
              <a:tr h="23631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 a s y w a    r a z e 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2 520 352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2 316 801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203 551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8,8%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126953"/>
                  </a:ext>
                </a:extLst>
              </a:tr>
              <a:tr h="23631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056384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Wartość księgowa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1 397 365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1 433 637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- 36 272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991489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Liczba akcji (w szt.)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13 802 750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13 802 750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983380"/>
                  </a:ext>
                </a:extLst>
              </a:tr>
              <a:tr h="24567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Wartość księgowa na jedną akcję (w zł)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101,24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103,87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- 2,63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339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063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">
            <a:extLst>
              <a:ext uri="{FF2B5EF4-FFF2-40B4-BE49-F238E27FC236}">
                <a16:creationId xmlns:a16="http://schemas.microsoft.com/office/drawing/2014/main" id="{4E428E32-6B15-4860-93D8-414EB2E225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23ED37BA-386B-47C1-9419-A1411C75CA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Przepływy pieniężne</a:t>
            </a:r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C58C28C9-07D6-446A-99C7-8556A7FD2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6E5C0FD-8560-4B79-AD23-34D4F4E4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6EF02-DDFB-4932-8AE9-ED9867835BB2}" type="datetime4">
              <a:rPr lang="pl-PL" smtClean="0"/>
              <a:t>22 września 2026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7A624E25-FC93-446E-9A62-213CC46D2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6000" y="8599500"/>
            <a:ext cx="3940824" cy="9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61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F1BC89-39B4-41F5-ADD2-B1BCEBA1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Przepływy pieniężne za I półrocze 2026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85E795F-781C-4C0C-A608-8A496C74DE8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21416042"/>
              </p:ext>
            </p:extLst>
          </p:nvPr>
        </p:nvGraphicFramePr>
        <p:xfrm>
          <a:off x="11664000" y="2119500"/>
          <a:ext cx="5688000" cy="6673455"/>
        </p:xfrm>
        <a:graphic>
          <a:graphicData uri="http://schemas.openxmlformats.org/drawingml/2006/table">
            <a:tbl>
              <a:tblPr/>
              <a:tblGrid>
                <a:gridCol w="3335342">
                  <a:extLst>
                    <a:ext uri="{9D8B030D-6E8A-4147-A177-3AD203B41FA5}">
                      <a16:colId xmlns:a16="http://schemas.microsoft.com/office/drawing/2014/main" val="2473165245"/>
                    </a:ext>
                  </a:extLst>
                </a:gridCol>
                <a:gridCol w="142585">
                  <a:extLst>
                    <a:ext uri="{9D8B030D-6E8A-4147-A177-3AD203B41FA5}">
                      <a16:colId xmlns:a16="http://schemas.microsoft.com/office/drawing/2014/main" val="276359704"/>
                    </a:ext>
                  </a:extLst>
                </a:gridCol>
                <a:gridCol w="1104073">
                  <a:extLst>
                    <a:ext uri="{9D8B030D-6E8A-4147-A177-3AD203B41FA5}">
                      <a16:colId xmlns:a16="http://schemas.microsoft.com/office/drawing/2014/main" val="4189729813"/>
                    </a:ext>
                  </a:extLst>
                </a:gridCol>
                <a:gridCol w="1106000">
                  <a:extLst>
                    <a:ext uri="{9D8B030D-6E8A-4147-A177-3AD203B41FA5}">
                      <a16:colId xmlns:a16="http://schemas.microsoft.com/office/drawing/2014/main" val="3210336686"/>
                    </a:ext>
                  </a:extLst>
                </a:gridCol>
              </a:tblGrid>
              <a:tr h="13221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Działalność operacyjna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655428"/>
                  </a:ext>
                </a:extLst>
              </a:tr>
              <a:tr h="236850">
                <a:tc>
                  <a:txBody>
                    <a:bodyPr/>
                    <a:lstStyle/>
                    <a:p>
                      <a:pPr marL="0" algn="l" defTabSz="1371600" rtl="0" eaLnBrk="1" fontAlgn="ctr" latinLnBrk="0" hangingPunct="1"/>
                      <a:r>
                        <a:rPr lang="pl-PL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- zysk netto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1371600" rtl="0" eaLnBrk="1" fontAlgn="ctr" latinLnBrk="0" hangingPunct="1"/>
                      <a:endParaRPr lang="pl-PL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371600" rtl="0" eaLnBrk="1" fontAlgn="ctr" latinLnBrk="0" hangingPunct="1"/>
                      <a:r>
                        <a:rPr lang="pl-PL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+57,4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371600" rtl="0" eaLnBrk="1" fontAlgn="ctr" latinLnBrk="0" hangingPunct="1"/>
                      <a:r>
                        <a:rPr lang="pl-PL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41689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kapitał pracujący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+43,7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8376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amortyzacja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+58,6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96934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zmiana stanu rezerw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01569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zmiana stanu rozliczeń</a:t>
                      </a:r>
                      <a:b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międzyokresowych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35885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odsetki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-11,5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74212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pozostałe tytuły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815963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50344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Działalność finansowa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41196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zapłacone odsetki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124965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otrzymane odsetki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96683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spłata zob. leasing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53321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81277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Działalność inwestycyjna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750197"/>
                  </a:ext>
                </a:extLst>
              </a:tr>
              <a:tr h="37171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CAPEX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-77,1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64817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nabycie praw do emisji CO2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-9,4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374033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uzyskane odsetki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+11,6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127497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spadek zobowiązań </a:t>
                      </a:r>
                      <a:b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z tytułu inwestycji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318238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sprzedaż majątku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+3,0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2529736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wpływ z tytułu spłaty</a:t>
                      </a:r>
                      <a:b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 pożyczki od GY Lux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+40,0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437620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- udzielenie pożyczki do GY Lux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-25,0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mln PLN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09735"/>
                  </a:ext>
                </a:extLst>
              </a:tr>
            </a:tbl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497109A-0055-4D61-9532-DD423F24E9A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61725618"/>
              </p:ext>
            </p:extLst>
          </p:nvPr>
        </p:nvGraphicFramePr>
        <p:xfrm>
          <a:off x="1368000" y="2695500"/>
          <a:ext cx="9642875" cy="63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03968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debica">
      <a:dk1>
        <a:sysClr val="windowText" lastClr="000000"/>
      </a:dk1>
      <a:lt1>
        <a:srgbClr val="FFFFFF"/>
      </a:lt1>
      <a:dk2>
        <a:srgbClr val="000000"/>
      </a:dk2>
      <a:lt2>
        <a:srgbClr val="F5F5F5"/>
      </a:lt2>
      <a:accent1>
        <a:srgbClr val="FFD200"/>
      </a:accent1>
      <a:accent2>
        <a:srgbClr val="E66E25"/>
      </a:accent2>
      <a:accent3>
        <a:srgbClr val="A5A5A5"/>
      </a:accent3>
      <a:accent4>
        <a:srgbClr val="0C4270"/>
      </a:accent4>
      <a:accent5>
        <a:srgbClr val="7F7F7F"/>
      </a:accent5>
      <a:accent6>
        <a:srgbClr val="AEABAB"/>
      </a:accent6>
      <a:hlink>
        <a:srgbClr val="000000"/>
      </a:hlink>
      <a:folHlink>
        <a:srgbClr val="000000"/>
      </a:folHlink>
    </a:clrScheme>
    <a:fontScheme name="Debica">
      <a:majorFont>
        <a:latin typeface="Impact"/>
        <a:ea typeface=""/>
        <a:cs typeface=""/>
      </a:majorFont>
      <a:minorFont>
        <a:latin typeface="Century Gothic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3972</TotalTime>
  <Words>2133</Words>
  <Application>Microsoft Office PowerPoint</Application>
  <PresentationFormat>Custom</PresentationFormat>
  <Paragraphs>625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Century Gothic</vt:lpstr>
      <vt:lpstr>Calibri</vt:lpstr>
      <vt:lpstr>Arial</vt:lpstr>
      <vt:lpstr>Impact</vt:lpstr>
      <vt:lpstr>Wingdings</vt:lpstr>
      <vt:lpstr>Motyw pakietu Office</vt:lpstr>
      <vt:lpstr>Podsumowanie wyników Spółki</vt:lpstr>
      <vt:lpstr>Rachunek wyników</vt:lpstr>
      <vt:lpstr>Struktura przychodów ze sprzedaży (mln PLN)</vt:lpstr>
      <vt:lpstr>Przychody ze sprzedaży do podmiotów niepowiązanych (mln PLN)</vt:lpstr>
      <vt:lpstr>Przychody ze sprzedaży do podmiotów powiązanych  (mln PLN)</vt:lpstr>
      <vt:lpstr>Marża brutto (mln PLN)</vt:lpstr>
      <vt:lpstr>Koszty sprzedaży i ogólne zarządu (mln PLN)</vt:lpstr>
      <vt:lpstr>Wynik na pozostałej działalności operacyjnej (mln PLN)</vt:lpstr>
      <vt:lpstr>Zysk z działalności operacyjnej (mln PLN)</vt:lpstr>
      <vt:lpstr>Wynik na działalności finansowej (mln PLN)</vt:lpstr>
      <vt:lpstr>Zysk z netto (mln PLN)</vt:lpstr>
      <vt:lpstr>Bilans</vt:lpstr>
      <vt:lpstr>Bilans / Aktywa</vt:lpstr>
      <vt:lpstr>Bilans / Pasywa</vt:lpstr>
      <vt:lpstr>Przepływy pieniężne</vt:lpstr>
      <vt:lpstr>Przepływy pieniężne za I półrocze 2026</vt:lpstr>
    </vt:vector>
  </TitlesOfParts>
  <Manager/>
  <Company>DOROBISZ.eu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Marek Dorobisz</dc:creator>
  <cp:keywords/>
  <dc:description/>
  <cp:lastModifiedBy>Katarzyna Piotrowska</cp:lastModifiedBy>
  <cp:revision>156</cp:revision>
  <cp:lastPrinted>2025-08-14T07:18:35Z</cp:lastPrinted>
  <dcterms:created xsi:type="dcterms:W3CDTF">2019-12-02T18:57:11Z</dcterms:created>
  <dcterms:modified xsi:type="dcterms:W3CDTF">2026-09-22T12:20:23Z</dcterms:modified>
  <cp:category/>
</cp:coreProperties>
</file>